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FCB"/>
          </a:solidFill>
        </a:fill>
      </a:tcStyle>
    </a:wholeTbl>
    <a:band2H>
      <a:tcTxStyle b="def" i="def"/>
      <a:tcStyle>
        <a:tcBdr/>
        <a:fill>
          <a:solidFill>
            <a:srgbClr val="FF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4F4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lumOff val="25294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lumOff val="25294"/>
            </a:schemeClr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lumOff val="2529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lumOff val="30228"/>
            </a:schemeClr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;p1"/>
          <p:cNvSpPr/>
          <p:nvPr/>
        </p:nvSpPr>
        <p:spPr>
          <a:xfrm>
            <a:off x="508000" y="8125011"/>
            <a:ext cx="15240001" cy="2"/>
          </a:xfrm>
          <a:prstGeom prst="line">
            <a:avLst/>
          </a:prstGeom>
          <a:ln w="12700">
            <a:solidFill>
              <a:srgbClr val="FFFFFF">
                <a:alpha val="9803"/>
              </a:srgbClr>
            </a:solidFill>
          </a:ln>
          <a:effectLst>
            <a:outerShdw sx="100000" sy="100000" kx="0" ky="0" algn="b" rotWithShape="0" blurRad="0" dist="0" dir="0">
              <a:srgbClr val="000000">
                <a:alpha val="34901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9" name="Google Shape;7;p1"/>
          <p:cNvSpPr txBox="1"/>
          <p:nvPr/>
        </p:nvSpPr>
        <p:spPr>
          <a:xfrm>
            <a:off x="2029964" y="8544083"/>
            <a:ext cx="2494993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0000"/>
              </a:lnSpc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© Tubi, proprietary and confidential</a:t>
            </a:r>
          </a:p>
        </p:txBody>
      </p:sp>
      <p:sp>
        <p:nvSpPr>
          <p:cNvPr id="20" name="Google Shape;8;p1"/>
          <p:cNvSpPr/>
          <p:nvPr/>
        </p:nvSpPr>
        <p:spPr>
          <a:xfrm>
            <a:off x="15410733" y="8465877"/>
            <a:ext cx="334219" cy="334219"/>
          </a:xfrm>
          <a:prstGeom prst="ellipse">
            <a:avLst/>
          </a:prstGeom>
          <a:solidFill>
            <a:srgbClr val="FF5019"/>
          </a:solidFill>
          <a:ln w="12700">
            <a:solidFill>
              <a:srgbClr val="FF5019"/>
            </a:solidFill>
          </a:ln>
        </p:spPr>
        <p:txBody>
          <a:bodyPr lIns="45719" rIns="45719" anchor="ctr"/>
          <a:lstStyle/>
          <a:p>
            <a:pPr>
              <a:defRPr sz="2500">
                <a:solidFill>
                  <a:srgbClr val="FFFFFF"/>
                </a:solidFill>
              </a:defRPr>
            </a:pPr>
          </a:p>
        </p:txBody>
      </p:sp>
      <p:pic>
        <p:nvPicPr>
          <p:cNvPr id="21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50" y="8515563"/>
            <a:ext cx="492169" cy="209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Google Shape;10;p1" descr="Google Shape;10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Google Shape;11;p1" descr="Google Shape;11;p1"/>
          <p:cNvPicPr>
            <a:picLocks noChangeAspect="1"/>
          </p:cNvPicPr>
          <p:nvPr/>
        </p:nvPicPr>
        <p:blipFill>
          <a:blip r:embed="rId4">
            <a:extLst/>
          </a:blip>
          <a:srcRect l="5134" t="14306" r="3754" b="14304"/>
          <a:stretch>
            <a:fillRect/>
          </a:stretch>
        </p:blipFill>
        <p:spPr>
          <a:xfrm>
            <a:off x="4943126" y="3127176"/>
            <a:ext cx="6369864" cy="2889777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1650133" y="8475133"/>
            <a:ext cx="365857" cy="35791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自定义版式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9061" y="1070105"/>
            <a:ext cx="1437877" cy="1437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567608"/>
            <a:ext cx="16256000" cy="57639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Date Placeholder 2"/>
          <p:cNvSpPr txBox="1"/>
          <p:nvPr/>
        </p:nvSpPr>
        <p:spPr>
          <a:xfrm>
            <a:off x="461432" y="8718127"/>
            <a:ext cx="5095242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 anchor="ctr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</a:t>
            </a:r>
            <a:r>
              <a:t> </a:t>
            </a:r>
            <a:r>
              <a:t>–</a:t>
            </a:r>
            <a:r>
              <a:t> </a:t>
            </a:r>
            <a:r>
              <a:t>2022, Online,</a:t>
            </a:r>
            <a:r>
              <a:t> </a:t>
            </a:r>
            <a:r>
              <a:t>China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自定义版式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9061" y="1070105"/>
            <a:ext cx="1437877" cy="1437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567608"/>
            <a:ext cx="16256000" cy="57639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Date Placeholder 2"/>
          <p:cNvSpPr txBox="1"/>
          <p:nvPr/>
        </p:nvSpPr>
        <p:spPr>
          <a:xfrm>
            <a:off x="461432" y="8718127"/>
            <a:ext cx="5095242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 anchor="ctr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</a:t>
            </a:r>
            <a:r>
              <a:t> </a:t>
            </a:r>
            <a:r>
              <a:t>–</a:t>
            </a:r>
            <a:r>
              <a:t> </a:t>
            </a:r>
            <a:r>
              <a:t>2022, Online,</a:t>
            </a:r>
            <a:r>
              <a:t> </a:t>
            </a:r>
            <a:r>
              <a:t>China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自定义版式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6256000" cy="576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3910" y="7653118"/>
            <a:ext cx="1068342" cy="106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Date Placeholder 2"/>
          <p:cNvSpPr txBox="1"/>
          <p:nvPr/>
        </p:nvSpPr>
        <p:spPr>
          <a:xfrm>
            <a:off x="11054079" y="123613"/>
            <a:ext cx="5095241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 anchor="ctr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</a:t>
            </a:r>
            <a:r>
              <a:t> </a:t>
            </a:r>
            <a:r>
              <a:t>–</a:t>
            </a:r>
            <a:r>
              <a:t> </a:t>
            </a:r>
            <a:r>
              <a:t>2022, Online,</a:t>
            </a:r>
            <a:r>
              <a:t> </a:t>
            </a:r>
            <a:r>
              <a:t>China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仅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13" descr="图片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67608"/>
            <a:ext cx="16256000" cy="576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3910" y="417539"/>
            <a:ext cx="1068342" cy="106834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直线连接符 15"/>
          <p:cNvSpPr/>
          <p:nvPr/>
        </p:nvSpPr>
        <p:spPr>
          <a:xfrm>
            <a:off x="1169980" y="1667307"/>
            <a:ext cx="721361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Date Placeholder 2"/>
          <p:cNvSpPr txBox="1"/>
          <p:nvPr/>
        </p:nvSpPr>
        <p:spPr>
          <a:xfrm>
            <a:off x="461432" y="8718127"/>
            <a:ext cx="5095242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 anchor="ctr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</a:t>
            </a:r>
            <a:r>
              <a:t> </a:t>
            </a:r>
            <a:r>
              <a:t>–</a:t>
            </a:r>
            <a:r>
              <a:t> </a:t>
            </a:r>
            <a:r>
              <a:t>2022, Online,</a:t>
            </a:r>
            <a:r>
              <a:t> </a:t>
            </a:r>
            <a:r>
              <a:t>China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椭圆 7"/>
          <p:cNvSpPr/>
          <p:nvPr/>
        </p:nvSpPr>
        <p:spPr>
          <a:xfrm>
            <a:off x="1169980" y="3775592"/>
            <a:ext cx="114733" cy="114733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169" name="椭圆 8"/>
          <p:cNvSpPr/>
          <p:nvPr/>
        </p:nvSpPr>
        <p:spPr>
          <a:xfrm>
            <a:off x="1169980" y="4282154"/>
            <a:ext cx="114733" cy="114733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170" name="椭圆 11"/>
          <p:cNvSpPr/>
          <p:nvPr/>
        </p:nvSpPr>
        <p:spPr>
          <a:xfrm>
            <a:off x="1166871" y="5937339"/>
            <a:ext cx="114733" cy="114733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171" name="椭圆 12"/>
          <p:cNvSpPr/>
          <p:nvPr/>
        </p:nvSpPr>
        <p:spPr>
          <a:xfrm>
            <a:off x="1166871" y="6443902"/>
            <a:ext cx="114733" cy="114733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pic>
        <p:nvPicPr>
          <p:cNvPr id="172" name="图片 23" descr="图片 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3910" y="417539"/>
            <a:ext cx="1068342" cy="106834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直线连接符 26"/>
          <p:cNvSpPr/>
          <p:nvPr/>
        </p:nvSpPr>
        <p:spPr>
          <a:xfrm>
            <a:off x="1169980" y="1667307"/>
            <a:ext cx="721361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74" name="图片 27" descr="图片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567608"/>
            <a:ext cx="16256000" cy="57639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Date Placeholder 2"/>
          <p:cNvSpPr txBox="1"/>
          <p:nvPr/>
        </p:nvSpPr>
        <p:spPr>
          <a:xfrm>
            <a:off x="461432" y="8718127"/>
            <a:ext cx="5095242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 anchor="ctr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</a:t>
            </a:r>
            <a:r>
              <a:t> </a:t>
            </a:r>
            <a:r>
              <a:t>–</a:t>
            </a:r>
            <a:r>
              <a:t> </a:t>
            </a:r>
            <a:r>
              <a:t>2022, Online,</a:t>
            </a:r>
            <a:r>
              <a:t> </a:t>
            </a:r>
            <a:r>
              <a:t>China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自定义版式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67608"/>
            <a:ext cx="16256000" cy="576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431" y="417539"/>
            <a:ext cx="1068342" cy="106834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Date Placeholder 2"/>
          <p:cNvSpPr txBox="1"/>
          <p:nvPr/>
        </p:nvSpPr>
        <p:spPr>
          <a:xfrm>
            <a:off x="461432" y="8718127"/>
            <a:ext cx="5095242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 anchor="ctr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</a:t>
            </a:r>
            <a:r>
              <a:t> </a:t>
            </a:r>
            <a:r>
              <a:t>–</a:t>
            </a:r>
            <a:r>
              <a:t> </a:t>
            </a:r>
            <a:r>
              <a:t>2022, Online,</a:t>
            </a:r>
            <a:r>
              <a:t> </a:t>
            </a:r>
            <a:r>
              <a:t>China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自定义版式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3910" y="417539"/>
            <a:ext cx="1068342" cy="106834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Date Placeholder 2"/>
          <p:cNvSpPr txBox="1"/>
          <p:nvPr/>
        </p:nvSpPr>
        <p:spPr>
          <a:xfrm>
            <a:off x="461432" y="8718127"/>
            <a:ext cx="5095242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 anchor="ctr">
            <a:spAutoFit/>
          </a:bodyPr>
          <a:lstStyle/>
          <a:p>
            <a:pPr>
              <a:defRPr sz="1600">
                <a:solidFill>
                  <a:schemeClr val="accent4">
                    <a:lumOff val="25294"/>
                  </a:schemeClr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</a:t>
            </a:r>
            <a:r>
              <a:t> </a:t>
            </a:r>
            <a:r>
              <a:t>–</a:t>
            </a:r>
            <a:r>
              <a:t> </a:t>
            </a:r>
            <a:r>
              <a:t>2022, Online,</a:t>
            </a:r>
            <a:r>
              <a:t> </a:t>
            </a:r>
            <a:r>
              <a:t>China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标题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3910" y="417539"/>
            <a:ext cx="1068342" cy="106834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矩形 14"/>
          <p:cNvSpPr/>
          <p:nvPr/>
        </p:nvSpPr>
        <p:spPr>
          <a:xfrm>
            <a:off x="7785590" y="1912734"/>
            <a:ext cx="6686758" cy="6792153"/>
          </a:xfrm>
          <a:prstGeom prst="rect">
            <a:avLst/>
          </a:prstGeom>
          <a:gradFill>
            <a:gsLst>
              <a:gs pos="0">
                <a:srgbClr val="5F3E7D"/>
              </a:gs>
              <a:gs pos="100000">
                <a:srgbClr val="222B89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204" name="矩形 15"/>
          <p:cNvSpPr/>
          <p:nvPr/>
        </p:nvSpPr>
        <p:spPr>
          <a:xfrm>
            <a:off x="1289623" y="848138"/>
            <a:ext cx="4882621" cy="5654263"/>
          </a:xfrm>
          <a:prstGeom prst="rect">
            <a:avLst/>
          </a:prstGeom>
          <a:gradFill>
            <a:gsLst>
              <a:gs pos="30000">
                <a:srgbClr val="222B89"/>
              </a:gs>
              <a:gs pos="99000">
                <a:srgbClr val="BE5F33">
                  <a:alpha val="69965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205" name="矩形 16"/>
          <p:cNvSpPr/>
          <p:nvPr/>
        </p:nvSpPr>
        <p:spPr>
          <a:xfrm>
            <a:off x="4927570" y="439112"/>
            <a:ext cx="7941438" cy="6886420"/>
          </a:xfrm>
          <a:prstGeom prst="rect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206" name="Date Placeholder 2"/>
          <p:cNvSpPr txBox="1"/>
          <p:nvPr/>
        </p:nvSpPr>
        <p:spPr>
          <a:xfrm>
            <a:off x="461432" y="8718127"/>
            <a:ext cx="5095242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 anchor="ctr">
            <a:spAutoFit/>
          </a:bodyPr>
          <a:lstStyle/>
          <a:p>
            <a:pPr>
              <a:defRPr sz="1600">
                <a:solidFill>
                  <a:schemeClr val="accent4">
                    <a:lumOff val="25294"/>
                  </a:schemeClr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</a:t>
            </a:r>
            <a:r>
              <a:t> </a:t>
            </a:r>
            <a:r>
              <a:t>–</a:t>
            </a:r>
            <a:r>
              <a:t> </a:t>
            </a:r>
            <a:r>
              <a:t>2022, Online,</a:t>
            </a:r>
            <a:r>
              <a:t> </a:t>
            </a:r>
            <a:r>
              <a:t>China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文本框 7"/>
          <p:cNvSpPr txBox="1"/>
          <p:nvPr/>
        </p:nvSpPr>
        <p:spPr>
          <a:xfrm>
            <a:off x="4409093" y="3217784"/>
            <a:ext cx="7437814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8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Thanks</a:t>
            </a:r>
          </a:p>
        </p:txBody>
      </p:sp>
      <p:sp>
        <p:nvSpPr>
          <p:cNvPr id="216" name="Date Placeholder 2"/>
          <p:cNvSpPr txBox="1"/>
          <p:nvPr/>
        </p:nvSpPr>
        <p:spPr>
          <a:xfrm>
            <a:off x="5718163" y="4436957"/>
            <a:ext cx="4819673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 anchor="ctr">
            <a:spAutoFit/>
          </a:bodyPr>
          <a:lstStyle/>
          <a:p>
            <a:pPr algn="ctr">
              <a:defRPr sz="2100">
                <a:solidFill>
                  <a:srgbClr val="FFFFFF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2021-2022</a:t>
            </a:r>
            <a:r>
              <a:t> </a:t>
            </a:r>
            <a:endParaRPr sz="1200">
              <a:solidFill>
                <a:srgbClr val="888888"/>
              </a:solidFill>
              <a:latin typeface="等线"/>
              <a:ea typeface="等线"/>
              <a:cs typeface="等线"/>
              <a:sym typeface="等线"/>
            </a:endParaRPr>
          </a:p>
          <a:p>
            <a:pPr algn="ctr">
              <a:defRPr sz="2100">
                <a:solidFill>
                  <a:srgbClr val="FFFFFF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 </a:t>
            </a:r>
            <a:r>
              <a:t>Online,</a:t>
            </a:r>
            <a:r>
              <a:t> </a:t>
            </a:r>
            <a:r>
              <a:t>China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- dar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8;p3"/>
          <p:cNvSpPr/>
          <p:nvPr/>
        </p:nvSpPr>
        <p:spPr>
          <a:xfrm>
            <a:off x="508000" y="8125011"/>
            <a:ext cx="15240001" cy="2"/>
          </a:xfrm>
          <a:prstGeom prst="line">
            <a:avLst/>
          </a:prstGeom>
          <a:ln w="12700">
            <a:solidFill>
              <a:srgbClr val="FFFFFF">
                <a:alpha val="9803"/>
              </a:srgbClr>
            </a:solidFill>
          </a:ln>
          <a:effectLst>
            <a:outerShdw sx="100000" sy="100000" kx="0" ky="0" algn="b" rotWithShape="0" blurRad="0" dist="0" dir="0">
              <a:srgbClr val="000000">
                <a:alpha val="34901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2" name="Google Shape;19;p3" descr="Google Shape;19;p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50" y="8515563"/>
            <a:ext cx="492169" cy="209439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439168" y="5272430"/>
            <a:ext cx="10698208" cy="2614924"/>
          </a:xfrm>
          <a:prstGeom prst="rect">
            <a:avLst/>
          </a:prstGeom>
        </p:spPr>
        <p:txBody>
          <a:bodyPr lIns="34275" tIns="34275" rIns="34275" bIns="34275" anchor="b">
            <a:normAutofit fontScale="100000" lnSpcReduction="0"/>
          </a:bodyPr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Rust China Conf 2021 – 2022, Online, China"/>
          <p:cNvSpPr txBox="1"/>
          <p:nvPr/>
        </p:nvSpPr>
        <p:spPr>
          <a:xfrm>
            <a:off x="1203435" y="8485662"/>
            <a:ext cx="299943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chemeClr val="accent4">
                    <a:lumOff val="25294"/>
                  </a:schemeClr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</a:t>
            </a:r>
            <a:r>
              <a:t> </a:t>
            </a:r>
            <a:r>
              <a:t>–</a:t>
            </a:r>
            <a:r>
              <a:t> </a:t>
            </a:r>
            <a:r>
              <a:t>2022, Online,</a:t>
            </a:r>
            <a:r>
              <a:t> </a:t>
            </a:r>
            <a:r>
              <a:t>China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5588358" y="8544083"/>
            <a:ext cx="365858" cy="35791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ight Content Slide 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24;p4"/>
          <p:cNvSpPr/>
          <p:nvPr/>
        </p:nvSpPr>
        <p:spPr>
          <a:xfrm>
            <a:off x="508000" y="8125121"/>
            <a:ext cx="15240001" cy="2"/>
          </a:xfrm>
          <a:prstGeom prst="line">
            <a:avLst/>
          </a:prstGeom>
          <a:ln w="12700">
            <a:solidFill>
              <a:srgbClr val="FFFFFF">
                <a:alpha val="24705"/>
              </a:srgbClr>
            </a:solidFill>
          </a:ln>
          <a:effectLst>
            <a:outerShdw sx="100000" sy="100000" kx="0" ky="0" algn="b" rotWithShape="0" blurRad="0" dist="0" dir="0">
              <a:srgbClr val="000000">
                <a:alpha val="34901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" name="Google Shape;25;p4"/>
          <p:cNvSpPr/>
          <p:nvPr/>
        </p:nvSpPr>
        <p:spPr>
          <a:xfrm>
            <a:off x="15410733" y="8465877"/>
            <a:ext cx="334219" cy="334219"/>
          </a:xfrm>
          <a:prstGeom prst="ellipse">
            <a:avLst/>
          </a:prstGeom>
          <a:solidFill>
            <a:srgbClr val="FF5019"/>
          </a:solidFill>
          <a:ln w="12700">
            <a:solidFill>
              <a:srgbClr val="FF5019"/>
            </a:solidFill>
          </a:ln>
        </p:spPr>
        <p:txBody>
          <a:bodyPr lIns="45719" rIns="45719" anchor="ctr"/>
          <a:lstStyle/>
          <a:p>
            <a:pPr>
              <a:defRPr sz="2500">
                <a:solidFill>
                  <a:srgbClr val="FFFFFF"/>
                </a:solidFill>
              </a:defRPr>
            </a:pPr>
          </a:p>
        </p:txBody>
      </p:sp>
      <p:pic>
        <p:nvPicPr>
          <p:cNvPr id="44" name="Google Shape;26;p4" descr="Google Shape;26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50" y="8515563"/>
            <a:ext cx="492169" cy="20943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Body Level One…"/>
          <p:cNvSpPr txBox="1"/>
          <p:nvPr>
            <p:ph type="body" sz="quarter" idx="1"/>
          </p:nvPr>
        </p:nvSpPr>
        <p:spPr>
          <a:xfrm>
            <a:off x="507998" y="502938"/>
            <a:ext cx="15240005" cy="114917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Google Shape;30;p4"/>
          <p:cNvSpPr txBox="1"/>
          <p:nvPr>
            <p:ph type="body" sz="half" idx="21"/>
          </p:nvPr>
        </p:nvSpPr>
        <p:spPr>
          <a:xfrm>
            <a:off x="507997" y="2225748"/>
            <a:ext cx="7974032" cy="47679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indent="-342900"/>
          </a:p>
        </p:txBody>
      </p:sp>
      <p:sp>
        <p:nvSpPr>
          <p:cNvPr id="47" name="Rust China Conf 2021 – 2022, Online, China"/>
          <p:cNvSpPr txBox="1"/>
          <p:nvPr/>
        </p:nvSpPr>
        <p:spPr>
          <a:xfrm>
            <a:off x="1243482" y="8485662"/>
            <a:ext cx="299943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chemeClr val="accent4">
                    <a:lumOff val="25294"/>
                  </a:schemeClr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</a:t>
            </a:r>
            <a:r>
              <a:t> </a:t>
            </a:r>
            <a:r>
              <a:t>–</a:t>
            </a:r>
            <a:r>
              <a:t> </a:t>
            </a:r>
            <a:r>
              <a:t>2022, Online,</a:t>
            </a:r>
            <a:r>
              <a:t> </a:t>
            </a:r>
            <a:r>
              <a:t>China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15486734" y="8555238"/>
            <a:ext cx="182217" cy="172815"/>
          </a:xfrm>
          <a:prstGeom prst="rect">
            <a:avLst/>
          </a:prstGeom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ight Content Slide B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32;p5"/>
          <p:cNvSpPr/>
          <p:nvPr/>
        </p:nvSpPr>
        <p:spPr>
          <a:xfrm>
            <a:off x="7563760" y="-11026"/>
            <a:ext cx="8704479" cy="8128073"/>
          </a:xfrm>
          <a:prstGeom prst="rect">
            <a:avLst/>
          </a:prstGeom>
          <a:solidFill>
            <a:schemeClr val="accent5">
              <a:alpha val="5882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500">
                <a:solidFill>
                  <a:srgbClr val="FFFFFF"/>
                </a:solidFill>
              </a:defRPr>
            </a:pPr>
          </a:p>
        </p:txBody>
      </p:sp>
      <p:sp>
        <p:nvSpPr>
          <p:cNvPr id="56" name="Google Shape;33;p5"/>
          <p:cNvSpPr/>
          <p:nvPr/>
        </p:nvSpPr>
        <p:spPr>
          <a:xfrm>
            <a:off x="508000" y="8125121"/>
            <a:ext cx="15240001" cy="2"/>
          </a:xfrm>
          <a:prstGeom prst="line">
            <a:avLst/>
          </a:prstGeom>
          <a:ln w="12700">
            <a:solidFill>
              <a:srgbClr val="FFFFFF">
                <a:alpha val="24705"/>
              </a:srgbClr>
            </a:solidFill>
          </a:ln>
          <a:effectLst>
            <a:outerShdw sx="100000" sy="100000" kx="0" ky="0" algn="b" rotWithShape="0" blurRad="0" dist="0" dir="0">
              <a:srgbClr val="000000">
                <a:alpha val="34901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" name="Google Shape;34;p5"/>
          <p:cNvSpPr/>
          <p:nvPr/>
        </p:nvSpPr>
        <p:spPr>
          <a:xfrm>
            <a:off x="15410733" y="8465877"/>
            <a:ext cx="334219" cy="334219"/>
          </a:xfrm>
          <a:prstGeom prst="ellipse">
            <a:avLst/>
          </a:prstGeom>
          <a:solidFill>
            <a:srgbClr val="FF5019"/>
          </a:solidFill>
          <a:ln w="12700">
            <a:solidFill>
              <a:srgbClr val="FF5019"/>
            </a:solidFill>
          </a:ln>
        </p:spPr>
        <p:txBody>
          <a:bodyPr lIns="45719" rIns="45719" anchor="ctr"/>
          <a:lstStyle/>
          <a:p>
            <a:pPr>
              <a:defRPr sz="2500">
                <a:solidFill>
                  <a:srgbClr val="FFFFFF"/>
                </a:solidFill>
              </a:defRPr>
            </a:pPr>
          </a:p>
        </p:txBody>
      </p:sp>
      <p:pic>
        <p:nvPicPr>
          <p:cNvPr id="58" name="Google Shape;35;p5" descr="Google Shape;35;p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50" y="8515563"/>
            <a:ext cx="492169" cy="209439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Google Shape;36;p5"/>
          <p:cNvSpPr txBox="1"/>
          <p:nvPr/>
        </p:nvSpPr>
        <p:spPr>
          <a:xfrm>
            <a:off x="1394963" y="8569483"/>
            <a:ext cx="2081278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0000"/>
              </a:lnSpc>
              <a:defRPr sz="1000">
                <a:solidFill>
                  <a:srgbClr val="AEB6BC"/>
                </a:solidFill>
              </a:defRPr>
            </a:lvl1pPr>
          </a:lstStyle>
          <a:p>
            <a:pPr/>
            <a:r>
              <a:t>© Tubi, proprietary and confidential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507998" y="502938"/>
            <a:ext cx="7139852" cy="114917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Google Shape;38;p5"/>
          <p:cNvSpPr txBox="1"/>
          <p:nvPr>
            <p:ph type="body" sz="half" idx="21"/>
          </p:nvPr>
        </p:nvSpPr>
        <p:spPr>
          <a:xfrm>
            <a:off x="507997" y="2225748"/>
            <a:ext cx="6400026" cy="47679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indent="-342900"/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15486734" y="8573523"/>
            <a:ext cx="182217" cy="17281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ar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41;p6"/>
          <p:cNvSpPr/>
          <p:nvPr/>
        </p:nvSpPr>
        <p:spPr>
          <a:xfrm>
            <a:off x="508000" y="8125011"/>
            <a:ext cx="15240001" cy="2"/>
          </a:xfrm>
          <a:prstGeom prst="line">
            <a:avLst/>
          </a:prstGeom>
          <a:ln w="12700">
            <a:solidFill>
              <a:srgbClr val="FFFFFF">
                <a:alpha val="9411"/>
              </a:srgbClr>
            </a:solidFill>
          </a:ln>
          <a:effectLst>
            <a:outerShdw sx="100000" sy="100000" kx="0" ky="0" algn="b" rotWithShape="0" blurRad="0" dist="0" dir="0">
              <a:srgbClr val="000000">
                <a:alpha val="34509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" name="Google Shape;42;p6"/>
          <p:cNvSpPr/>
          <p:nvPr/>
        </p:nvSpPr>
        <p:spPr>
          <a:xfrm>
            <a:off x="15410733" y="8465877"/>
            <a:ext cx="334221" cy="334221"/>
          </a:xfrm>
          <a:prstGeom prst="ellipse">
            <a:avLst/>
          </a:prstGeom>
          <a:solidFill>
            <a:srgbClr val="FF5019"/>
          </a:solidFill>
          <a:ln w="12700">
            <a:solidFill>
              <a:srgbClr val="FF5019"/>
            </a:solidFill>
          </a:ln>
        </p:spPr>
        <p:txBody>
          <a:bodyPr lIns="45719" rIns="45719" anchor="ctr"/>
          <a:lstStyle/>
          <a:p>
            <a:pPr>
              <a:defRPr sz="2500">
                <a:solidFill>
                  <a:srgbClr val="FFFFFF"/>
                </a:solidFill>
              </a:defRPr>
            </a:pPr>
          </a:p>
        </p:txBody>
      </p:sp>
      <p:pic>
        <p:nvPicPr>
          <p:cNvPr id="71" name="Google Shape;43;p6" descr="Google Shape;43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50" y="8515563"/>
            <a:ext cx="492169" cy="209440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Google Shape;44;p6"/>
          <p:cNvSpPr txBox="1"/>
          <p:nvPr/>
        </p:nvSpPr>
        <p:spPr>
          <a:xfrm>
            <a:off x="1394963" y="8569483"/>
            <a:ext cx="2081278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0000"/>
              </a:lnSpc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© Tubi, proprietary and confidential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507998" y="502938"/>
            <a:ext cx="15240005" cy="114917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Google Shape;47;p6"/>
          <p:cNvSpPr txBox="1"/>
          <p:nvPr>
            <p:ph type="body" sz="half" idx="21"/>
          </p:nvPr>
        </p:nvSpPr>
        <p:spPr>
          <a:xfrm>
            <a:off x="507997" y="2225748"/>
            <a:ext cx="7974032" cy="47679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indent="-342900"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15485697" y="8557237"/>
            <a:ext cx="182216" cy="172816"/>
          </a:xfrm>
          <a:prstGeom prst="rect">
            <a:avLst/>
          </a:prstGeom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ark Conten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49;p7"/>
          <p:cNvSpPr/>
          <p:nvPr/>
        </p:nvSpPr>
        <p:spPr>
          <a:xfrm>
            <a:off x="508000" y="8125011"/>
            <a:ext cx="15240001" cy="2"/>
          </a:xfrm>
          <a:prstGeom prst="line">
            <a:avLst/>
          </a:prstGeom>
          <a:ln w="12700">
            <a:solidFill>
              <a:srgbClr val="FFFFFF">
                <a:alpha val="9411"/>
              </a:srgbClr>
            </a:solidFill>
          </a:ln>
          <a:effectLst>
            <a:outerShdw sx="100000" sy="100000" kx="0" ky="0" algn="b" rotWithShape="0" blurRad="0" dist="0" dir="0">
              <a:srgbClr val="000000">
                <a:alpha val="34509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3" name="Google Shape;50;p7"/>
          <p:cNvSpPr/>
          <p:nvPr/>
        </p:nvSpPr>
        <p:spPr>
          <a:xfrm>
            <a:off x="15410733" y="8465877"/>
            <a:ext cx="334221" cy="334221"/>
          </a:xfrm>
          <a:prstGeom prst="ellipse">
            <a:avLst/>
          </a:prstGeom>
          <a:solidFill>
            <a:srgbClr val="FF5019"/>
          </a:solidFill>
          <a:ln w="12700">
            <a:solidFill>
              <a:srgbClr val="FF5019"/>
            </a:solidFill>
          </a:ln>
        </p:spPr>
        <p:txBody>
          <a:bodyPr lIns="45719" rIns="45719" anchor="ctr"/>
          <a:lstStyle/>
          <a:p>
            <a:pPr>
              <a:defRPr sz="2500">
                <a:solidFill>
                  <a:srgbClr val="FFFFFF"/>
                </a:solidFill>
              </a:defRPr>
            </a:pPr>
          </a:p>
        </p:txBody>
      </p:sp>
      <p:pic>
        <p:nvPicPr>
          <p:cNvPr id="84" name="Google Shape;51;p7" descr="Google Shape;51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50" y="8515563"/>
            <a:ext cx="492169" cy="20944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Google Shape;52;p7"/>
          <p:cNvSpPr txBox="1"/>
          <p:nvPr/>
        </p:nvSpPr>
        <p:spPr>
          <a:xfrm>
            <a:off x="1394963" y="8569483"/>
            <a:ext cx="2081278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0000"/>
              </a:lnSpc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© Tubi, proprietary and confidential</a:t>
            </a:r>
          </a:p>
        </p:txBody>
      </p:sp>
      <p:sp>
        <p:nvSpPr>
          <p:cNvPr id="86" name="Body Level One…"/>
          <p:cNvSpPr txBox="1"/>
          <p:nvPr>
            <p:ph type="body" sz="quarter" idx="1"/>
          </p:nvPr>
        </p:nvSpPr>
        <p:spPr>
          <a:xfrm>
            <a:off x="507998" y="502938"/>
            <a:ext cx="6961920" cy="114917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Google Shape;55;p7"/>
          <p:cNvSpPr/>
          <p:nvPr/>
        </p:nvSpPr>
        <p:spPr>
          <a:xfrm>
            <a:off x="7552336" y="6954"/>
            <a:ext cx="8727325" cy="8117484"/>
          </a:xfrm>
          <a:prstGeom prst="rect">
            <a:avLst/>
          </a:prstGeom>
          <a:solidFill>
            <a:schemeClr val="accent5">
              <a:alpha val="1529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500">
                <a:solidFill>
                  <a:srgbClr val="FFFFFF"/>
                </a:solidFill>
              </a:defRPr>
            </a:pPr>
          </a:p>
        </p:txBody>
      </p:sp>
      <p:sp>
        <p:nvSpPr>
          <p:cNvPr id="88" name="Google Shape;56;p7"/>
          <p:cNvSpPr txBox="1"/>
          <p:nvPr>
            <p:ph type="body" sz="half" idx="21"/>
          </p:nvPr>
        </p:nvSpPr>
        <p:spPr>
          <a:xfrm>
            <a:off x="507998" y="2225748"/>
            <a:ext cx="6787837" cy="47679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indent="-342900"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5486734" y="8546578"/>
            <a:ext cx="182217" cy="172816"/>
          </a:xfrm>
          <a:prstGeom prst="rect">
            <a:avLst/>
          </a:prstGeom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6;p1"/>
          <p:cNvSpPr/>
          <p:nvPr/>
        </p:nvSpPr>
        <p:spPr>
          <a:xfrm>
            <a:off x="508000" y="8125011"/>
            <a:ext cx="15240001" cy="2"/>
          </a:xfrm>
          <a:prstGeom prst="line">
            <a:avLst/>
          </a:prstGeom>
          <a:ln w="12700">
            <a:solidFill>
              <a:srgbClr val="FFFFFF">
                <a:alpha val="9803"/>
              </a:srgbClr>
            </a:solidFill>
          </a:ln>
          <a:effectLst>
            <a:outerShdw sx="100000" sy="100000" kx="0" ky="0" algn="b" rotWithShape="0" blurRad="0" dist="0" dir="0">
              <a:srgbClr val="000000">
                <a:alpha val="34901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4" name="Google Shape;7;p1"/>
          <p:cNvSpPr txBox="1"/>
          <p:nvPr/>
        </p:nvSpPr>
        <p:spPr>
          <a:xfrm>
            <a:off x="2029964" y="8544083"/>
            <a:ext cx="2494993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0000"/>
              </a:lnSpc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© Tubi, proprietary and confidential</a:t>
            </a:r>
          </a:p>
        </p:txBody>
      </p:sp>
      <p:sp>
        <p:nvSpPr>
          <p:cNvPr id="105" name="Google Shape;8;p1"/>
          <p:cNvSpPr/>
          <p:nvPr/>
        </p:nvSpPr>
        <p:spPr>
          <a:xfrm>
            <a:off x="15410733" y="8465877"/>
            <a:ext cx="334219" cy="334219"/>
          </a:xfrm>
          <a:prstGeom prst="ellipse">
            <a:avLst/>
          </a:prstGeom>
          <a:solidFill>
            <a:srgbClr val="FF5019"/>
          </a:solidFill>
          <a:ln w="12700">
            <a:solidFill>
              <a:srgbClr val="FF5019"/>
            </a:solidFill>
          </a:ln>
        </p:spPr>
        <p:txBody>
          <a:bodyPr lIns="45719" rIns="45719" anchor="ctr"/>
          <a:lstStyle/>
          <a:p>
            <a:pPr>
              <a:defRPr sz="2500">
                <a:solidFill>
                  <a:srgbClr val="FFFFFF"/>
                </a:solidFill>
              </a:defRPr>
            </a:pPr>
          </a:p>
        </p:txBody>
      </p:sp>
      <p:pic>
        <p:nvPicPr>
          <p:cNvPr id="106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50" y="8515563"/>
            <a:ext cx="492169" cy="209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Google Shape;10;p1" descr="Google Shape;10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Google Shape;11;p1" descr="Google Shape;11;p1"/>
          <p:cNvPicPr>
            <a:picLocks noChangeAspect="1"/>
          </p:cNvPicPr>
          <p:nvPr/>
        </p:nvPicPr>
        <p:blipFill>
          <a:blip r:embed="rId4">
            <a:extLst/>
          </a:blip>
          <a:srcRect l="5134" t="14306" r="3754" b="14304"/>
          <a:stretch>
            <a:fillRect/>
          </a:stretch>
        </p:blipFill>
        <p:spPr>
          <a:xfrm>
            <a:off x="4943126" y="3127176"/>
            <a:ext cx="6369864" cy="2889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片 6" descr="图片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文本框 7"/>
          <p:cNvSpPr txBox="1"/>
          <p:nvPr/>
        </p:nvSpPr>
        <p:spPr>
          <a:xfrm>
            <a:off x="4409093" y="3217784"/>
            <a:ext cx="7437814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8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Thanks</a:t>
            </a:r>
          </a:p>
        </p:txBody>
      </p:sp>
      <p:sp>
        <p:nvSpPr>
          <p:cNvPr id="111" name="Date Placeholder 2"/>
          <p:cNvSpPr txBox="1"/>
          <p:nvPr/>
        </p:nvSpPr>
        <p:spPr>
          <a:xfrm>
            <a:off x="5718163" y="4436957"/>
            <a:ext cx="4819673" cy="7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 anchor="ctr">
            <a:spAutoFit/>
          </a:bodyPr>
          <a:lstStyle/>
          <a:p>
            <a:pPr algn="ctr">
              <a:defRPr sz="2100">
                <a:solidFill>
                  <a:srgbClr val="FFFFFF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Rust</a:t>
            </a:r>
            <a:r>
              <a:t> </a:t>
            </a:r>
            <a:r>
              <a:t>China</a:t>
            </a:r>
            <a:r>
              <a:t> </a:t>
            </a:r>
            <a:r>
              <a:t>Conf</a:t>
            </a:r>
            <a:r>
              <a:t> </a:t>
            </a:r>
            <a:r>
              <a:t>2021-2022</a:t>
            </a:r>
            <a:r>
              <a:t> </a:t>
            </a:r>
            <a:endParaRPr sz="1200">
              <a:solidFill>
                <a:srgbClr val="888888"/>
              </a:solidFill>
            </a:endParaRPr>
          </a:p>
          <a:p>
            <a:pPr algn="ctr">
              <a:defRPr sz="2100">
                <a:solidFill>
                  <a:srgbClr val="FFFFFF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pPr>
            <a:r>
              <a:t> </a:t>
            </a:r>
            <a:r>
              <a:t>Online,</a:t>
            </a:r>
            <a:r>
              <a:t> </a:t>
            </a:r>
            <a:r>
              <a:t>China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11650133" y="8475133"/>
            <a:ext cx="3793067" cy="48683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幻灯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430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1480800" y="8475133"/>
            <a:ext cx="301908" cy="288825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726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/>
          <p:nvPr/>
        </p:nvSpPr>
        <p:spPr>
          <a:xfrm>
            <a:off x="508000" y="8125011"/>
            <a:ext cx="15240001" cy="2"/>
          </a:xfrm>
          <a:prstGeom prst="line">
            <a:avLst/>
          </a:prstGeom>
          <a:ln w="12700">
            <a:solidFill>
              <a:srgbClr val="FFFFFF">
                <a:alpha val="9803"/>
              </a:srgbClr>
            </a:solidFill>
          </a:ln>
          <a:effectLst>
            <a:outerShdw sx="100000" sy="100000" kx="0" ky="0" algn="b" rotWithShape="0" blurRad="0" dist="0" dir="0">
              <a:srgbClr val="000000">
                <a:alpha val="34901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" name="Google Shape;7;p1"/>
          <p:cNvSpPr txBox="1"/>
          <p:nvPr/>
        </p:nvSpPr>
        <p:spPr>
          <a:xfrm>
            <a:off x="2029964" y="8544083"/>
            <a:ext cx="2494993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0000"/>
              </a:lnSpc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© Tubi, proprietary and confidential</a:t>
            </a:r>
          </a:p>
        </p:txBody>
      </p:sp>
      <p:sp>
        <p:nvSpPr>
          <p:cNvPr id="4" name="Google Shape;8;p1"/>
          <p:cNvSpPr/>
          <p:nvPr/>
        </p:nvSpPr>
        <p:spPr>
          <a:xfrm>
            <a:off x="15410733" y="8465877"/>
            <a:ext cx="334219" cy="334219"/>
          </a:xfrm>
          <a:prstGeom prst="ellipse">
            <a:avLst/>
          </a:prstGeom>
          <a:solidFill>
            <a:srgbClr val="FF5019"/>
          </a:solidFill>
          <a:ln w="12700">
            <a:solidFill>
              <a:srgbClr val="FF5019"/>
            </a:solidFill>
          </a:ln>
        </p:spPr>
        <p:txBody>
          <a:bodyPr lIns="45719" rIns="45719" anchor="ctr"/>
          <a:lstStyle/>
          <a:p>
            <a:pPr>
              <a:defRPr sz="2500">
                <a:solidFill>
                  <a:srgbClr val="FFFFFF"/>
                </a:solidFill>
              </a:defRPr>
            </a:pPr>
          </a:p>
        </p:txBody>
      </p:sp>
      <p:pic>
        <p:nvPicPr>
          <p:cNvPr id="5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50" y="8515563"/>
            <a:ext cx="492169" cy="209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oogle Shape;10;p1" descr="Google Shape;10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11;p1" descr="Google Shape;11;p1"/>
          <p:cNvPicPr>
            <a:picLocks noChangeAspect="1"/>
          </p:cNvPicPr>
          <p:nvPr/>
        </p:nvPicPr>
        <p:blipFill>
          <a:blip r:embed="rId4">
            <a:extLst/>
          </a:blip>
          <a:srcRect l="5134" t="14306" r="3754" b="14304"/>
          <a:stretch>
            <a:fillRect/>
          </a:stretch>
        </p:blipFill>
        <p:spPr>
          <a:xfrm>
            <a:off x="4943126" y="3127176"/>
            <a:ext cx="6369864" cy="2889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图片 1" descr="图片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625430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Text"/>
          <p:cNvSpPr txBox="1"/>
          <p:nvPr>
            <p:ph type="title"/>
          </p:nvPr>
        </p:nvSpPr>
        <p:spPr>
          <a:xfrm>
            <a:off x="812800" y="366183"/>
            <a:ext cx="14630400" cy="176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10" name="Body Level One…"/>
          <p:cNvSpPr txBox="1"/>
          <p:nvPr>
            <p:ph type="body" idx="1"/>
          </p:nvPr>
        </p:nvSpPr>
        <p:spPr>
          <a:xfrm>
            <a:off x="812800" y="2133600"/>
            <a:ext cx="146304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2524" tIns="162524" rIns="162524" bIns="1625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/>
          <p:nvPr>
            <p:ph type="sldNum" sz="quarter" idx="2"/>
          </p:nvPr>
        </p:nvSpPr>
        <p:spPr>
          <a:xfrm>
            <a:off x="11480800" y="8475133"/>
            <a:ext cx="365857" cy="3579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140000"/>
              </a:lnSpc>
              <a:defRPr sz="2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4F4F4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4F4F4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4F4F4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4F4F4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4F4F4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4F4F4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4F4F4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4F4F4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4F4F4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8735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rgbClr val="595959"/>
        </a:buClr>
        <a:buSzPts val="2500"/>
        <a:buFont typeface="Arial"/>
        <a:buChar char="●"/>
        <a:tabLst/>
        <a:defRPr b="0" baseline="0" cap="none" i="0" spc="0" strike="noStrike" sz="25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38735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rgbClr val="595959"/>
        </a:buClr>
        <a:buSzPts val="2500"/>
        <a:buFont typeface="Arial"/>
        <a:buChar char="○"/>
        <a:tabLst/>
        <a:defRPr b="0" baseline="0" cap="none" i="0" spc="0" strike="noStrike" sz="25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1371600" marR="0" indent="-38735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rgbClr val="595959"/>
        </a:buClr>
        <a:buSzPts val="2500"/>
        <a:buFont typeface="Arial"/>
        <a:buChar char="■"/>
        <a:tabLst/>
        <a:defRPr b="0" baseline="0" cap="none" i="0" spc="0" strike="noStrike" sz="25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1828800" marR="0" indent="-38735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rgbClr val="595959"/>
        </a:buClr>
        <a:buSzPts val="2500"/>
        <a:buFont typeface="Arial"/>
        <a:buChar char="●"/>
        <a:tabLst/>
        <a:defRPr b="0" baseline="0" cap="none" i="0" spc="0" strike="noStrike" sz="25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2286000" marR="0" indent="-38735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rgbClr val="595959"/>
        </a:buClr>
        <a:buSzPts val="2500"/>
        <a:buFont typeface="Arial"/>
        <a:buChar char="○"/>
        <a:tabLst/>
        <a:defRPr b="0" baseline="0" cap="none" i="0" spc="0" strike="noStrike" sz="25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38735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rgbClr val="595959"/>
        </a:buClr>
        <a:buSzPts val="2500"/>
        <a:buFont typeface="Arial"/>
        <a:buChar char="•"/>
        <a:tabLst/>
        <a:defRPr b="0" baseline="0" cap="none" i="0" spc="0" strike="noStrike" sz="25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38735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rgbClr val="595959"/>
        </a:buClr>
        <a:buSzPts val="2500"/>
        <a:buFont typeface="Arial"/>
        <a:buChar char="•"/>
        <a:tabLst/>
        <a:defRPr b="0" baseline="0" cap="none" i="0" spc="0" strike="noStrike" sz="25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38735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rgbClr val="595959"/>
        </a:buClr>
        <a:buSzPts val="2500"/>
        <a:buFont typeface="Arial"/>
        <a:buChar char="•"/>
        <a:tabLst/>
        <a:defRPr b="0" baseline="0" cap="none" i="0" spc="0" strike="noStrike" sz="25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38735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rgbClr val="595959"/>
        </a:buClr>
        <a:buSzPts val="2500"/>
        <a:buFont typeface="Arial"/>
        <a:buChar char="•"/>
        <a:tabLst/>
        <a:defRPr b="0" baseline="0" cap="none" i="0" spc="0" strike="noStrike" sz="25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gutenberg.org/ebooks/2600" TargetMode="External"/><Relationship Id="rId3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hyperlink" Target="https://www.thirdrocktechkno.com/blog/architecture-presentation-patterns-mvc-vs-mvp-vs-mvvm/" TargetMode="External"/><Relationship Id="rId5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hyperlink" Target="https://www.simform.com/blog/what-is-node-js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Computing" TargetMode="External"/><Relationship Id="rId3" Type="http://schemas.openxmlformats.org/officeDocument/2006/relationships/hyperlink" Target="https://en.wikipedia.org/wiki/Computer_program" TargetMode="External"/><Relationship Id="rId4" Type="http://schemas.openxmlformats.org/officeDocument/2006/relationships/hyperlink" Target="https://en.wikipedia.org/wiki/Kernel_(operating_system)" TargetMode="External"/><Relationship Id="rId5" Type="http://schemas.openxmlformats.org/officeDocument/2006/relationships/hyperlink" Target="https://en.wikipedia.org/wiki/Operating_system" TargetMode="External"/><Relationship Id="rId6" Type="http://schemas.openxmlformats.org/officeDocument/2006/relationships/hyperlink" Target="https://en.wikipedia.org/wiki/Hard_disk_drive" TargetMode="External"/><Relationship Id="rId7" Type="http://schemas.openxmlformats.org/officeDocument/2006/relationships/hyperlink" Target="https://en.wikipedia.org/wiki/Process_(computing)" TargetMode="External"/><Relationship Id="rId8" Type="http://schemas.openxmlformats.org/officeDocument/2006/relationships/hyperlink" Target="https://en.wikipedia.org/wiki/Kernel_service" TargetMode="External"/><Relationship Id="rId9" Type="http://schemas.openxmlformats.org/officeDocument/2006/relationships/hyperlink" Target="https://en.wikipedia.org/wiki/Process_scheduling" TargetMode="External"/><Relationship Id="rId10" Type="http://schemas.openxmlformats.org/officeDocument/2006/relationships/hyperlink" Target="https://en.wikipedia.org/wiki/System_call" TargetMode="External"/><Relationship Id="rId11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odejs.org/api/addons.html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144;p17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serde_v8: A common serialize/deserialize layer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How deno solved this?</a:t>
            </a:r>
          </a:p>
        </p:txBody>
      </p:sp>
      <p:sp>
        <p:nvSpPr>
          <p:cNvPr id="274" name="Google Shape;145;p17"/>
          <p:cNvSpPr txBox="1"/>
          <p:nvPr>
            <p:ph type="sldNum" sz="quarter" idx="4294967295"/>
          </p:nvPr>
        </p:nvSpPr>
        <p:spPr>
          <a:xfrm>
            <a:off x="15486683" y="8555225"/>
            <a:ext cx="182216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75" name="Google Shape;146;p17"/>
          <p:cNvSpPr txBox="1"/>
          <p:nvPr>
            <p:ph type="body" idx="21"/>
          </p:nvPr>
        </p:nvSpPr>
        <p:spPr>
          <a:xfrm>
            <a:off x="507999" y="2225749"/>
            <a:ext cx="7959602" cy="5713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What ser/de approach to choose?</a:t>
            </a:r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Does it need to be cross network?</a:t>
            </a:r>
            <a:endParaRPr sz="2800"/>
          </a:p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Could ser/de be hidden from users?</a:t>
            </a:r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or at least make it as easy to use as possible</a:t>
            </a:r>
          </a:p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Could the ser/de functionalities be replaceable?</a:t>
            </a:r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e.g. JSON is too inefficient I want to switch to binary format like bincode, is that possible without caller know?</a:t>
            </a:r>
          </a:p>
        </p:txBody>
      </p:sp>
      <p:pic>
        <p:nvPicPr>
          <p:cNvPr id="276" name="Google Shape;147;p17" descr="Google Shape;147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3274" y="2968088"/>
            <a:ext cx="5810251" cy="422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152;p18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An example of how deno code executes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How deno solved this?</a:t>
            </a:r>
          </a:p>
        </p:txBody>
      </p:sp>
      <p:sp>
        <p:nvSpPr>
          <p:cNvPr id="279" name="Google Shape;153;p18"/>
          <p:cNvSpPr txBox="1"/>
          <p:nvPr>
            <p:ph type="sldNum" sz="quarter" idx="4294967295"/>
          </p:nvPr>
        </p:nvSpPr>
        <p:spPr>
          <a:xfrm>
            <a:off x="15492338" y="8555225"/>
            <a:ext cx="170906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80" name="Google Shape;154;p18" descr="Google Shape;154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5237" y="1652237"/>
            <a:ext cx="13725526" cy="674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159;p19"/>
          <p:cNvSpPr txBox="1"/>
          <p:nvPr>
            <p:ph type="body" sz="quarter" idx="1"/>
          </p:nvPr>
        </p:nvSpPr>
        <p:spPr>
          <a:xfrm>
            <a:off x="439168" y="5272430"/>
            <a:ext cx="10698302" cy="26148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200"/>
            </a:pPr>
            <a:r>
              <a:t>Why</a:t>
            </a:r>
            <a:r>
              <a:t> </a:t>
            </a:r>
            <a:r>
              <a:t>Rust?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800"/>
            </a:pPr>
            <a:r>
              <a:t>What’s</a:t>
            </a:r>
            <a:r>
              <a:t> </a:t>
            </a:r>
            <a:r>
              <a:t>the</a:t>
            </a:r>
            <a:r>
              <a:t> </a:t>
            </a:r>
            <a:r>
              <a:t>benefit</a:t>
            </a:r>
            <a:r>
              <a:t> </a:t>
            </a:r>
            <a:r>
              <a:t>for</a:t>
            </a:r>
            <a:r>
              <a:t> </a:t>
            </a:r>
            <a:r>
              <a:t>using</a:t>
            </a:r>
            <a:r>
              <a:t> </a:t>
            </a:r>
            <a:r>
              <a:t>Rust?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134;p16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Rust</a:t>
            </a:r>
            <a:r>
              <a:t> </a:t>
            </a:r>
            <a:r>
              <a:t>releases</a:t>
            </a:r>
            <a:r>
              <a:t> </a:t>
            </a:r>
            <a:r>
              <a:t>the</a:t>
            </a:r>
            <a:r>
              <a:t> </a:t>
            </a:r>
            <a:r>
              <a:t>potential</a:t>
            </a:r>
            <a:r>
              <a:t> 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How deno solved this?</a:t>
            </a:r>
          </a:p>
        </p:txBody>
      </p:sp>
      <p:sp>
        <p:nvSpPr>
          <p:cNvPr id="285" name="Google Shape;135;p16"/>
          <p:cNvSpPr txBox="1"/>
          <p:nvPr>
            <p:ph type="sldNum" sz="quarter" idx="4294967295"/>
          </p:nvPr>
        </p:nvSpPr>
        <p:spPr>
          <a:xfrm>
            <a:off x="15486683" y="8555225"/>
            <a:ext cx="182216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86" name="Google Shape;136;p16"/>
          <p:cNvSpPr txBox="1"/>
          <p:nvPr>
            <p:ph type="body" idx="21"/>
          </p:nvPr>
        </p:nvSpPr>
        <p:spPr>
          <a:xfrm>
            <a:off x="507999" y="2225749"/>
            <a:ext cx="7959602" cy="5713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Permission layer limits the behavior of syscall</a:t>
            </a:r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if user didn’t “allow-net”, “op_listen” would fail</a:t>
            </a:r>
            <a:endParaRPr sz="2800"/>
          </a:p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By default, no permissions granted</a:t>
            </a:r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meaning you can only do computational JS</a:t>
            </a:r>
          </a:p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One could build a RBAC on top of this</a:t>
            </a:r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admin user’s script can do read/write/net for *</a:t>
            </a:r>
            <a:endParaRPr sz="2800"/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standard user’s script can do read/write/net for xyz</a:t>
            </a:r>
          </a:p>
        </p:txBody>
      </p:sp>
      <p:grpSp>
        <p:nvGrpSpPr>
          <p:cNvPr id="289" name="Google Shape;137;p16"/>
          <p:cNvGrpSpPr/>
          <p:nvPr/>
        </p:nvGrpSpPr>
        <p:grpSpPr>
          <a:xfrm>
            <a:off x="8703499" y="1704122"/>
            <a:ext cx="6253501" cy="6228053"/>
            <a:chOff x="0" y="0"/>
            <a:chExt cx="6253500" cy="6228051"/>
          </a:xfrm>
        </p:grpSpPr>
        <p:sp>
          <p:nvSpPr>
            <p:cNvPr id="287" name="Google Shape;138;p16"/>
            <p:cNvSpPr/>
            <p:nvPr/>
          </p:nvSpPr>
          <p:spPr>
            <a:xfrm>
              <a:off x="0" y="0"/>
              <a:ext cx="6253501" cy="6189235"/>
            </a:xfrm>
            <a:prstGeom prst="rect">
              <a:avLst/>
            </a:prstGeom>
            <a:solidFill>
              <a:srgbClr val="FFFFFF">
                <a:alpha val="9410"/>
              </a:srgbClr>
            </a:solidFill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8" name="Google Shape;139;p16"/>
            <p:cNvSpPr txBox="1"/>
            <p:nvPr/>
          </p:nvSpPr>
          <p:spPr>
            <a:xfrm>
              <a:off x="354600" y="1"/>
              <a:ext cx="5544301" cy="6228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t>struct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Permissions</a:t>
              </a:r>
              <a:r>
                <a:rPr>
                  <a:solidFill>
                    <a:srgbClr val="37474F"/>
                  </a:solidFill>
                </a:rPr>
                <a:t> {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read: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ReadDescriptor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write: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WriteDescriptor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net: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NetDescriptor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env: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EnvDescriptor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run: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RunDescriptor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ffi: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FfiDescriptor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hrtime: </a:t>
              </a:r>
              <a:r>
                <a:rPr>
                  <a:solidFill>
                    <a:srgbClr val="9C27B0"/>
                  </a:solidFill>
                </a:rPr>
                <a:t>UnitPermission</a:t>
              </a:r>
              <a:r>
                <a:t>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}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</a:p>
            <a:p>
              <a:pPr>
                <a:lnSpc>
                  <a:spcPct val="150000"/>
                </a:lnSpc>
                <a:defRPr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t>struct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rPr>
                  <a:solidFill>
                    <a:srgbClr val="37474F"/>
                  </a:solidFill>
                </a:rPr>
                <a:t>&lt;</a:t>
              </a:r>
              <a:r>
                <a:rPr>
                  <a:solidFill>
                    <a:srgbClr val="9C27B0"/>
                  </a:solidFill>
                </a:rPr>
                <a:t>T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rPr>
                  <a:solidFill>
                    <a:srgbClr val="9C27B0"/>
                  </a:solidFill>
                </a:rPr>
                <a:t>Eq</a:t>
              </a:r>
              <a:r>
                <a:rPr>
                  <a:solidFill>
                    <a:srgbClr val="37474F"/>
                  </a:solidFill>
                </a:rPr>
                <a:t> + </a:t>
              </a:r>
              <a:r>
                <a:rPr>
                  <a:solidFill>
                    <a:srgbClr val="9C27B0"/>
                  </a:solidFill>
                </a:rPr>
                <a:t>Hash</a:t>
              </a:r>
              <a:r>
                <a:rPr>
                  <a:solidFill>
                    <a:srgbClr val="37474F"/>
                  </a:solidFill>
                </a:rPr>
                <a:t>&gt; {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name: &amp;</a:t>
              </a:r>
              <a:r>
                <a:rPr>
                  <a:solidFill>
                    <a:srgbClr val="C53929"/>
                  </a:solidFill>
                </a:rPr>
                <a:t>'static</a:t>
              </a:r>
              <a:r>
                <a:t> </a:t>
              </a:r>
              <a:r>
                <a:rPr>
                  <a:solidFill>
                    <a:srgbClr val="3F51B5"/>
                  </a:solidFill>
                </a:rPr>
                <a:t>str</a:t>
              </a:r>
              <a:r>
                <a:t>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description: &amp;</a:t>
              </a:r>
              <a:r>
                <a:rPr>
                  <a:solidFill>
                    <a:srgbClr val="C53929"/>
                  </a:solidFill>
                </a:rPr>
                <a:t>'static</a:t>
              </a:r>
              <a:r>
                <a:t> </a:t>
              </a:r>
              <a:r>
                <a:rPr>
                  <a:solidFill>
                    <a:srgbClr val="3F51B5"/>
                  </a:solidFill>
                </a:rPr>
                <a:t>str</a:t>
              </a:r>
              <a:r>
                <a:t>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global_state: </a:t>
              </a:r>
              <a:r>
                <a:rPr>
                  <a:solidFill>
                    <a:srgbClr val="9C27B0"/>
                  </a:solidFill>
                </a:rPr>
                <a:t>PermissionState</a:t>
              </a:r>
              <a:r>
                <a:t>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granted_list: </a:t>
              </a:r>
              <a:r>
                <a:rPr>
                  <a:solidFill>
                    <a:srgbClr val="9C27B0"/>
                  </a:solidFill>
                </a:rPr>
                <a:t>HashSet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T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denied_list: </a:t>
              </a:r>
              <a:r>
                <a:rPr>
                  <a:solidFill>
                    <a:srgbClr val="9C27B0"/>
                  </a:solidFill>
                </a:rPr>
                <a:t>HashSet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T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prompt: </a:t>
              </a:r>
              <a:r>
                <a:rPr>
                  <a:solidFill>
                    <a:srgbClr val="3F51B5"/>
                  </a:solidFill>
                </a:rPr>
                <a:t>bool</a:t>
              </a:r>
              <a:r>
                <a:t>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}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</a:p>
            <a:p>
              <a:pPr>
                <a:lnSpc>
                  <a:spcPct val="150000"/>
                </a:lnSpc>
                <a:defRPr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t>struct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ReadDescriptor</a:t>
              </a:r>
              <a:r>
                <a:rPr>
                  <a:solidFill>
                    <a:srgbClr val="37474F"/>
                  </a:solidFill>
                </a:rPr>
                <a:t>(</a:t>
              </a: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PathBuf</a:t>
              </a:r>
              <a:r>
                <a:rPr>
                  <a:solidFill>
                    <a:srgbClr val="37474F"/>
                  </a:solidFill>
                </a:rPr>
                <a:t>);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50000"/>
                </a:lnSpc>
                <a:defRPr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t>struct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WriteDescriptor</a:t>
              </a:r>
              <a:r>
                <a:rPr>
                  <a:solidFill>
                    <a:srgbClr val="37474F"/>
                  </a:solidFill>
                </a:rPr>
                <a:t>(</a:t>
              </a: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PathBuf</a:t>
              </a:r>
              <a:r>
                <a:rPr>
                  <a:solidFill>
                    <a:srgbClr val="37474F"/>
                  </a:solidFill>
                </a:rPr>
                <a:t>);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50000"/>
                </a:lnSpc>
                <a:defRPr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t>struct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NetDescriptor</a:t>
              </a:r>
              <a:r>
                <a:rPr>
                  <a:solidFill>
                    <a:srgbClr val="37474F"/>
                  </a:solidFill>
                </a:rPr>
                <a:t>(</a:t>
              </a: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String</a:t>
              </a:r>
              <a:r>
                <a:rPr>
                  <a:solidFill>
                    <a:srgbClr val="37474F"/>
                  </a:solidFill>
                </a:rPr>
                <a:t>, </a:t>
              </a: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Option</a:t>
              </a:r>
              <a:r>
                <a:rPr>
                  <a:solidFill>
                    <a:srgbClr val="37474F"/>
                  </a:solidFill>
                </a:rPr>
                <a:t>&lt;</a:t>
              </a:r>
              <a:r>
                <a:t>u16</a:t>
              </a:r>
              <a:r>
                <a:rPr>
                  <a:solidFill>
                    <a:srgbClr val="37474F"/>
                  </a:solidFill>
                </a:rPr>
                <a:t>&gt;);</a:t>
              </a:r>
              <a:endParaRPr>
                <a:solidFill>
                  <a:srgbClr val="37474F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159;p19"/>
          <p:cNvSpPr txBox="1"/>
          <p:nvPr>
            <p:ph type="body" sz="quarter" idx="1"/>
          </p:nvPr>
        </p:nvSpPr>
        <p:spPr>
          <a:xfrm>
            <a:off x="439168" y="5272430"/>
            <a:ext cx="10698302" cy="26148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200"/>
            </a:pPr>
            <a:r>
              <a:t>Learnings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800"/>
            </a:pPr>
            <a:r>
              <a:t>What do we learn from node -&gt; deno rearchitecture?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164;p20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Architecture is about concepts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Software Architecture</a:t>
            </a:r>
          </a:p>
        </p:txBody>
      </p:sp>
      <p:pic>
        <p:nvPicPr>
          <p:cNvPr id="294" name="Google Shape;165;p20" descr="Google Shape;165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0" y="2085900"/>
            <a:ext cx="7823200" cy="497218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Google Shape;166;p20"/>
          <p:cNvSpPr txBox="1"/>
          <p:nvPr/>
        </p:nvSpPr>
        <p:spPr>
          <a:xfrm>
            <a:off x="508000" y="2401624"/>
            <a:ext cx="7520700" cy="3587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40000"/>
              </a:lnSpc>
              <a:spcBef>
                <a:spcPts val="2000"/>
              </a:spcBef>
              <a:buClr>
                <a:srgbClr val="000000"/>
              </a:buClr>
              <a:buSzPts val="2500"/>
              <a:buFont typeface="Arial"/>
              <a:buChar char="●"/>
              <a:defRPr sz="2500"/>
            </a:pPr>
            <a:r>
              <a:t>Why concepts are important?</a:t>
            </a:r>
          </a:p>
          <a:p>
            <a:pPr lvl="1" marL="914400" indent="-368300">
              <a:lnSpc>
                <a:spcPct val="140000"/>
              </a:lnSpc>
              <a:buClr>
                <a:srgbClr val="000000"/>
              </a:buClr>
              <a:buSzPts val="2200"/>
              <a:buFont typeface="Arial"/>
              <a:buChar char="○"/>
              <a:defRPr sz="2200"/>
            </a:pPr>
            <a:r>
              <a:t>lots of bugs are caused by “misconception”</a:t>
            </a:r>
          </a:p>
          <a:p>
            <a:pPr lvl="1" marL="914400" indent="-368300">
              <a:lnSpc>
                <a:spcPct val="140000"/>
              </a:lnSpc>
              <a:buClr>
                <a:srgbClr val="000000"/>
              </a:buClr>
              <a:buSzPts val="2200"/>
              <a:buFont typeface="Arial"/>
              <a:buChar char="○"/>
              <a:defRPr sz="2200"/>
            </a:pPr>
            <a:r>
              <a:t>good concepts: pipe，stream，flow，socket</a:t>
            </a:r>
          </a:p>
          <a:p>
            <a:pPr marL="457200" indent="-342900">
              <a:lnSpc>
                <a:spcPct val="140000"/>
              </a:lnSpc>
              <a:buClr>
                <a:srgbClr val="000000"/>
              </a:buClr>
              <a:buSzPts val="2500"/>
              <a:buFont typeface="Arial"/>
              <a:buChar char="●"/>
              <a:defRPr sz="2500"/>
            </a:pPr>
            <a:r>
              <a:t>What are the core concepts in your system?</a:t>
            </a:r>
          </a:p>
          <a:p>
            <a:pPr marL="457200" indent="-342900">
              <a:lnSpc>
                <a:spcPct val="140000"/>
              </a:lnSpc>
              <a:buClr>
                <a:srgbClr val="000000"/>
              </a:buClr>
              <a:buSzPts val="2500"/>
              <a:buFont typeface="Arial"/>
              <a:buChar char="●"/>
              <a:defRPr sz="2500"/>
            </a:pPr>
            <a:r>
              <a:t>How do you define them?</a:t>
            </a:r>
          </a:p>
          <a:p>
            <a:pPr marL="457200" indent="-342900">
              <a:lnSpc>
                <a:spcPct val="140000"/>
              </a:lnSpc>
              <a:buClr>
                <a:srgbClr val="000000"/>
              </a:buClr>
              <a:buSzPts val="2500"/>
              <a:buFont typeface="Arial"/>
              <a:buChar char="●"/>
              <a:defRPr sz="2500"/>
            </a:pPr>
            <a:r>
              <a:t>What are their behaviors and restrictions?</a:t>
            </a:r>
          </a:p>
          <a:p>
            <a:pPr marL="457200" indent="-342900">
              <a:lnSpc>
                <a:spcPct val="140000"/>
              </a:lnSpc>
              <a:buClr>
                <a:srgbClr val="000000"/>
              </a:buClr>
              <a:buSzPts val="2500"/>
              <a:buFont typeface="Arial"/>
              <a:buChar char="●"/>
              <a:defRPr sz="2500"/>
            </a:pPr>
            <a:r>
              <a:t>What are their relationships?</a:t>
            </a:r>
          </a:p>
        </p:txBody>
      </p:sp>
      <p:sp>
        <p:nvSpPr>
          <p:cNvPr id="296" name="Slide Number"/>
          <p:cNvSpPr txBox="1"/>
          <p:nvPr>
            <p:ph type="sldNum" sz="quarter" idx="4294967295"/>
          </p:nvPr>
        </p:nvSpPr>
        <p:spPr>
          <a:xfrm>
            <a:off x="15486734" y="8555237"/>
            <a:ext cx="182217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171;p21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Architecture is about concepts (cont.)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Software Architecture</a:t>
            </a:r>
          </a:p>
        </p:txBody>
      </p:sp>
      <p:sp>
        <p:nvSpPr>
          <p:cNvPr id="299" name="Google Shape;172;p21"/>
          <p:cNvSpPr txBox="1"/>
          <p:nvPr/>
        </p:nvSpPr>
        <p:spPr>
          <a:xfrm>
            <a:off x="6701225" y="7191374"/>
            <a:ext cx="20658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chemeClr val="accent1">
                    <a:lumOff val="11225"/>
                  </a:schemeClr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F5019"/>
                </a:solidFill>
                <a:uFillTx/>
              </a:defRPr>
            </a:pPr>
            <a:r>
              <a:rPr>
                <a:solidFill>
                  <a:schemeClr val="accent1">
                    <a:lumOff val="11225"/>
                  </a:schemeClr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txt file of war and peace</a:t>
            </a:r>
          </a:p>
        </p:txBody>
      </p:sp>
      <p:pic>
        <p:nvPicPr>
          <p:cNvPr id="300" name="Google Shape;173;p21" descr="Google Shape;173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6762" y="1804637"/>
            <a:ext cx="11334721" cy="5234339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lide Number"/>
          <p:cNvSpPr txBox="1"/>
          <p:nvPr>
            <p:ph type="sldNum" sz="quarter" idx="4294967295"/>
          </p:nvPr>
        </p:nvSpPr>
        <p:spPr>
          <a:xfrm>
            <a:off x="15486734" y="8555237"/>
            <a:ext cx="182217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178;p22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Thinking in Layers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Software Architecture</a:t>
            </a:r>
          </a:p>
        </p:txBody>
      </p:sp>
      <p:pic>
        <p:nvPicPr>
          <p:cNvPr id="304" name="Google Shape;179;p22" descr="Google Shape;179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2139887"/>
            <a:ext cx="4960176" cy="2115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Google Shape;180;p22" descr="Google Shape;180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4743527"/>
            <a:ext cx="4960176" cy="259582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Google Shape;181;p22"/>
          <p:cNvSpPr txBox="1"/>
          <p:nvPr/>
        </p:nvSpPr>
        <p:spPr>
          <a:xfrm>
            <a:off x="3863962" y="8528349"/>
            <a:ext cx="7941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chemeClr val="accent1">
                    <a:lumOff val="11225"/>
                  </a:schemeClr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chemeClr val="accent1"/>
                </a:solidFill>
                <a:uFillTx/>
              </a:defRPr>
            </a:pPr>
            <a:r>
              <a:rPr>
                <a:solidFill>
                  <a:schemeClr val="accent1">
                    <a:lumOff val="11225"/>
                  </a:schemeClr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source</a:t>
            </a:r>
          </a:p>
        </p:txBody>
      </p:sp>
      <p:pic>
        <p:nvPicPr>
          <p:cNvPr id="307" name="Google Shape;182;p22" descr="Google Shape;182;p2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4975" y="1804637"/>
            <a:ext cx="10838627" cy="6317612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Google Shape;183;p22"/>
          <p:cNvSpPr txBox="1"/>
          <p:nvPr/>
        </p:nvSpPr>
        <p:spPr>
          <a:xfrm>
            <a:off x="7123484" y="8240911"/>
            <a:ext cx="7437302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000">
                <a:solidFill>
                  <a:schemeClr val="accent1"/>
                </a:solidFill>
              </a:defRPr>
            </a:pPr>
            <a:r>
              <a:t>All problems in computer science can be solved by another level of indirection.</a:t>
            </a:r>
            <a:r>
              <a:rPr b="0"/>
              <a:t>  </a:t>
            </a:r>
            <a:r>
              <a:rPr b="0" sz="1400">
                <a:solidFill>
                  <a:srgbClr val="535353"/>
                </a:solidFill>
              </a:rPr>
              <a:t>- fundamental theorem of software engineering</a:t>
            </a:r>
          </a:p>
        </p:txBody>
      </p:sp>
      <p:sp>
        <p:nvSpPr>
          <p:cNvPr id="309" name="Slide Number"/>
          <p:cNvSpPr txBox="1"/>
          <p:nvPr>
            <p:ph type="sldNum" sz="quarter" idx="4294967295"/>
          </p:nvPr>
        </p:nvSpPr>
        <p:spPr>
          <a:xfrm>
            <a:off x="15486734" y="8555237"/>
            <a:ext cx="182217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188;p23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Thinking in Layers(cont.)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Software Architecture</a:t>
            </a:r>
          </a:p>
        </p:txBody>
      </p:sp>
      <p:sp>
        <p:nvSpPr>
          <p:cNvPr id="312" name="Google Shape;189;p23"/>
          <p:cNvSpPr txBox="1"/>
          <p:nvPr/>
        </p:nvSpPr>
        <p:spPr>
          <a:xfrm>
            <a:off x="507999" y="2195024"/>
            <a:ext cx="12718202" cy="412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7350">
              <a:lnSpc>
                <a:spcPct val="140000"/>
              </a:lnSpc>
              <a:spcBef>
                <a:spcPts val="2000"/>
              </a:spcBef>
              <a:buClr>
                <a:srgbClr val="000000"/>
              </a:buClr>
              <a:buSzPts val="2500"/>
              <a:buFont typeface="Arial"/>
              <a:buChar char="●"/>
              <a:defRPr sz="2500"/>
            </a:pPr>
            <a:r>
              <a:t>Why do we need a new layer?</a:t>
            </a:r>
          </a:p>
          <a:p>
            <a:pPr lvl="1" marL="914400" indent="-342900">
              <a:lnSpc>
                <a:spcPct val="140000"/>
              </a:lnSpc>
              <a:buClr>
                <a:srgbClr val="000000"/>
              </a:buClr>
              <a:buSzPts val="2500"/>
              <a:buFont typeface="Arial"/>
              <a:buChar char="○"/>
              <a:defRPr sz="2500"/>
            </a:pPr>
            <a:r>
              <a:t>for security purpose? For decoupling purpose? For separation of concerns? etc.</a:t>
            </a:r>
          </a:p>
          <a:p>
            <a:pPr marL="457200" indent="-387350">
              <a:lnSpc>
                <a:spcPct val="140000"/>
              </a:lnSpc>
              <a:buClr>
                <a:srgbClr val="000000"/>
              </a:buClr>
              <a:buSzPts val="2500"/>
              <a:buFont typeface="Arial"/>
              <a:buChar char="●"/>
              <a:defRPr sz="2500"/>
            </a:pPr>
            <a:r>
              <a:t>How to define layers?</a:t>
            </a:r>
          </a:p>
          <a:p>
            <a:pPr lvl="1" marL="914400" indent="-342900">
              <a:lnSpc>
                <a:spcPct val="140000"/>
              </a:lnSpc>
              <a:buClr>
                <a:srgbClr val="000000"/>
              </a:buClr>
              <a:buSzPts val="2500"/>
              <a:buFont typeface="Arial"/>
              <a:buChar char="○"/>
              <a:defRPr sz="2500"/>
            </a:pPr>
            <a:r>
              <a:t>get the concept right, then start with the interface</a:t>
            </a:r>
          </a:p>
          <a:p>
            <a:pPr marL="457200" indent="-387350">
              <a:lnSpc>
                <a:spcPct val="140000"/>
              </a:lnSpc>
              <a:buClr>
                <a:srgbClr val="000000"/>
              </a:buClr>
              <a:buSzPts val="2500"/>
              <a:buFont typeface="Arial"/>
              <a:buChar char="●"/>
              <a:defRPr sz="2500"/>
            </a:pPr>
            <a:r>
              <a:t>How many layers do we need?</a:t>
            </a:r>
          </a:p>
          <a:p>
            <a:pPr lvl="1" marL="914400" indent="-342900">
              <a:lnSpc>
                <a:spcPct val="140000"/>
              </a:lnSpc>
              <a:buClr>
                <a:srgbClr val="000000"/>
              </a:buClr>
              <a:buSzPts val="2500"/>
              <a:buFont typeface="Arial"/>
              <a:buChar char="○"/>
              <a:defRPr sz="2500"/>
            </a:pPr>
            <a:r>
              <a:t>how do we know if a layer is useless?</a:t>
            </a:r>
          </a:p>
          <a:p>
            <a:pPr marL="457200" indent="-387350">
              <a:lnSpc>
                <a:spcPct val="140000"/>
              </a:lnSpc>
              <a:buClr>
                <a:srgbClr val="000000"/>
              </a:buClr>
              <a:buSzPts val="2500"/>
              <a:buFont typeface="Arial"/>
              <a:buChar char="●"/>
              <a:defRPr sz="2500"/>
            </a:pPr>
            <a:r>
              <a:t>Is 3-tier, MVC, MVVM, etc. the silver bullet?</a:t>
            </a:r>
          </a:p>
          <a:p>
            <a:pPr lvl="1" marL="914400" indent="-342900">
              <a:lnSpc>
                <a:spcPct val="140000"/>
              </a:lnSpc>
              <a:buClr>
                <a:srgbClr val="000000"/>
              </a:buClr>
              <a:buSzPts val="2500"/>
              <a:buFont typeface="Arial"/>
              <a:buChar char="○"/>
              <a:defRPr sz="2500"/>
            </a:pPr>
            <a:r>
              <a:t>what’s the problem for frameworks like rails/django/phoenix?</a:t>
            </a:r>
          </a:p>
        </p:txBody>
      </p:sp>
      <p:sp>
        <p:nvSpPr>
          <p:cNvPr id="313" name="Slide Number"/>
          <p:cNvSpPr txBox="1"/>
          <p:nvPr>
            <p:ph type="sldNum" sz="quarter" idx="4294967295"/>
          </p:nvPr>
        </p:nvSpPr>
        <p:spPr>
          <a:xfrm>
            <a:off x="15486734" y="8555237"/>
            <a:ext cx="182217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194;p24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Architecture is about getting interface right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Software Architecture</a:t>
            </a:r>
          </a:p>
        </p:txBody>
      </p:sp>
      <p:pic>
        <p:nvPicPr>
          <p:cNvPr id="316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2019087"/>
            <a:ext cx="15951202" cy="583371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lide Number"/>
          <p:cNvSpPr txBox="1"/>
          <p:nvPr>
            <p:ph type="sldNum" sz="quarter" idx="4294967295"/>
          </p:nvPr>
        </p:nvSpPr>
        <p:spPr>
          <a:xfrm>
            <a:off x="15486734" y="8555237"/>
            <a:ext cx="182217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1"/>
          <p:cNvSpPr txBox="1"/>
          <p:nvPr/>
        </p:nvSpPr>
        <p:spPr>
          <a:xfrm>
            <a:off x="2056089" y="3324893"/>
            <a:ext cx="12143822" cy="2301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60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What could we learn </a:t>
            </a:r>
          </a:p>
          <a:p>
            <a:pPr algn="ctr">
              <a:defRPr sz="660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from Deno’s architecture?</a:t>
            </a:r>
          </a:p>
        </p:txBody>
      </p:sp>
      <p:sp>
        <p:nvSpPr>
          <p:cNvPr id="228" name="文本框 2"/>
          <p:cNvSpPr txBox="1"/>
          <p:nvPr/>
        </p:nvSpPr>
        <p:spPr>
          <a:xfrm>
            <a:off x="7163836" y="6194832"/>
            <a:ext cx="192832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陈天, Tubi TV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200;p25"/>
          <p:cNvSpPr txBox="1"/>
          <p:nvPr>
            <p:ph type="body" sz="half" idx="1"/>
          </p:nvPr>
        </p:nvSpPr>
        <p:spPr>
          <a:xfrm>
            <a:off x="508000" y="2225749"/>
            <a:ext cx="7979999" cy="4767902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r>
              <a:t>Gather as much information as possible, and think about the potential changes</a:t>
            </a:r>
          </a:p>
          <a:p>
            <a:pPr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r>
              <a:t>Separation of Concerns</a:t>
            </a:r>
          </a:p>
          <a:p>
            <a:pPr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r>
              <a:t>Build necessary abstractions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r>
              <a:t>generics/trait is your friend</a:t>
            </a:r>
          </a:p>
        </p:txBody>
      </p:sp>
      <p:sp>
        <p:nvSpPr>
          <p:cNvPr id="320" name="Google Shape;201;p25"/>
          <p:cNvSpPr txBox="1"/>
          <p:nvPr/>
        </p:nvSpPr>
        <p:spPr>
          <a:xfrm>
            <a:off x="507998" y="502938"/>
            <a:ext cx="15240001" cy="11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>
              <a:defRPr b="1" sz="4000">
                <a:solidFill>
                  <a:srgbClr val="27262E"/>
                </a:solidFill>
              </a:defRPr>
            </a:pPr>
            <a:r>
              <a:t>And defer decisions…</a:t>
            </a:r>
          </a:p>
          <a:p>
            <a:pPr>
              <a:spcBef>
                <a:spcPts val="1000"/>
              </a:spcBef>
              <a:defRPr sz="2400">
                <a:solidFill>
                  <a:schemeClr val="accent5"/>
                </a:solidFill>
              </a:defRPr>
            </a:pPr>
            <a:r>
              <a:t>Software Architecture</a:t>
            </a:r>
          </a:p>
        </p:txBody>
      </p:sp>
      <p:pic>
        <p:nvPicPr>
          <p:cNvPr id="321" name="Google Shape;202;p25" descr="Google Shape;202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0399" y="1804637"/>
            <a:ext cx="7463201" cy="509970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lide Number"/>
          <p:cNvSpPr txBox="1"/>
          <p:nvPr>
            <p:ph type="sldNum" sz="quarter" idx="4294967295"/>
          </p:nvPr>
        </p:nvSpPr>
        <p:spPr>
          <a:xfrm>
            <a:off x="15486734" y="8555237"/>
            <a:ext cx="182217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212;p27"/>
          <p:cNvSpPr txBox="1"/>
          <p:nvPr>
            <p:ph type="body" sz="quarter" idx="1"/>
          </p:nvPr>
        </p:nvSpPr>
        <p:spPr>
          <a:xfrm>
            <a:off x="439168" y="5272430"/>
            <a:ext cx="10698302" cy="26148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200"/>
            </a:pPr>
            <a:r>
              <a:t>One more thing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800"/>
            </a:pPr>
            <a:r>
              <a:t>what could we potentially leverage deno?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217;p28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Using deno as a serverless framework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What could we potentially use deno?</a:t>
            </a:r>
          </a:p>
        </p:txBody>
      </p:sp>
      <p:sp>
        <p:nvSpPr>
          <p:cNvPr id="327" name="Google Shape;218;p28"/>
          <p:cNvSpPr txBox="1"/>
          <p:nvPr>
            <p:ph type="sldNum" sz="quarter" idx="4294967295"/>
          </p:nvPr>
        </p:nvSpPr>
        <p:spPr>
          <a:xfrm>
            <a:off x="15486683" y="8555225"/>
            <a:ext cx="182216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28" name="Google Shape;219;p28" descr="Google Shape;219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6000" y="1729038"/>
            <a:ext cx="10364004" cy="7186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224;p29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Using deno as a serverless framework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What could we potentially use deno?</a:t>
            </a:r>
          </a:p>
        </p:txBody>
      </p:sp>
      <p:sp>
        <p:nvSpPr>
          <p:cNvPr id="331" name="Google Shape;225;p29"/>
          <p:cNvSpPr txBox="1"/>
          <p:nvPr>
            <p:ph type="sldNum" sz="quarter" idx="4294967295"/>
          </p:nvPr>
        </p:nvSpPr>
        <p:spPr>
          <a:xfrm>
            <a:off x="15486683" y="8555225"/>
            <a:ext cx="182216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32" name="Google Shape;226;p29" descr="Google Shape;226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9974" y="1792463"/>
            <a:ext cx="9276044" cy="7186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76;p10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Core concepts before we start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Introduction</a:t>
            </a:r>
          </a:p>
        </p:txBody>
      </p:sp>
      <p:sp>
        <p:nvSpPr>
          <p:cNvPr id="231" name="Google Shape;77;p10"/>
          <p:cNvSpPr txBox="1"/>
          <p:nvPr>
            <p:ph type="sldNum" sz="quarter" idx="4294967295"/>
          </p:nvPr>
        </p:nvSpPr>
        <p:spPr>
          <a:xfrm>
            <a:off x="15514290" y="8555225"/>
            <a:ext cx="127001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Google Shape;78;p10"/>
          <p:cNvSpPr txBox="1"/>
          <p:nvPr>
            <p:ph type="body" idx="21"/>
          </p:nvPr>
        </p:nvSpPr>
        <p:spPr>
          <a:xfrm>
            <a:off x="514199" y="1879874"/>
            <a:ext cx="14870102" cy="6550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381000">
              <a:lnSpc>
                <a:spcPct val="110000"/>
              </a:lnSpc>
              <a:buClr>
                <a:srgbClr val="535353"/>
              </a:buClr>
              <a:buSzPts val="2400"/>
              <a:defRPr b="1" sz="2400">
                <a:solidFill>
                  <a:srgbClr val="27262E"/>
                </a:solidFill>
              </a:defRPr>
            </a:pPr>
            <a:r>
              <a:t>v8 </a:t>
            </a:r>
            <a:r>
              <a:rPr b="0"/>
              <a:t>is the javascript runtime that sits in your chrome browser to execute the code in every web page</a:t>
            </a:r>
          </a:p>
          <a:p>
            <a:pPr indent="-381000">
              <a:lnSpc>
                <a:spcPct val="110000"/>
              </a:lnSpc>
              <a:buClr>
                <a:srgbClr val="27262E"/>
              </a:buClr>
              <a:buSzPts val="2400"/>
              <a:defRPr b="1" sz="2400">
                <a:solidFill>
                  <a:srgbClr val="27262E"/>
                </a:solidFill>
              </a:defRPr>
            </a:pPr>
            <a:r>
              <a:t>v8 isolate</a:t>
            </a:r>
            <a:r>
              <a:rPr b="0"/>
              <a:t> is a sandbox to run JS code in a secure and constrained environment (every chrome tab starts a new v8 isolate)</a:t>
            </a:r>
          </a:p>
          <a:p>
            <a:pPr indent="-381000">
              <a:lnSpc>
                <a:spcPct val="110000"/>
              </a:lnSpc>
              <a:buClr>
                <a:srgbClr val="27262E"/>
              </a:buClr>
              <a:buSzPts val="2400"/>
              <a:defRPr b="1" sz="2400">
                <a:solidFill>
                  <a:srgbClr val="27262E"/>
                </a:solidFill>
              </a:defRPr>
            </a:pPr>
            <a:r>
              <a:t>v8 bindings</a:t>
            </a:r>
            <a:r>
              <a:rPr b="0"/>
              <a:t> are the external references provided to v8 so that JS code can execute APIs provided by native side - e.g. if you do a TCP listen in JS, which will call something like an “op_listen” from C++ code.</a:t>
            </a:r>
          </a:p>
          <a:p>
            <a:pPr indent="-381000">
              <a:lnSpc>
                <a:spcPct val="110000"/>
              </a:lnSpc>
              <a:buClr>
                <a:srgbClr val="27262E"/>
              </a:buClr>
              <a:buSzPts val="2400"/>
              <a:defRPr b="1" sz="2400">
                <a:solidFill>
                  <a:srgbClr val="27262E"/>
                </a:solidFill>
              </a:defRPr>
            </a:pPr>
            <a:r>
              <a:t>promise</a:t>
            </a:r>
            <a:r>
              <a:rPr b="0"/>
              <a:t> is a value that could be resolved (or rejected) in a future time</a:t>
            </a:r>
          </a:p>
          <a:p>
            <a:pPr indent="-381000">
              <a:lnSpc>
                <a:spcPct val="110000"/>
              </a:lnSpc>
              <a:buClr>
                <a:srgbClr val="27262E"/>
              </a:buClr>
              <a:buSzPts val="2400"/>
              <a:defRPr b="1" sz="2400">
                <a:solidFill>
                  <a:srgbClr val="27262E"/>
                </a:solidFill>
              </a:defRPr>
            </a:pPr>
            <a:r>
              <a:t>async/await</a:t>
            </a:r>
            <a:r>
              <a:rPr b="0"/>
              <a:t> is syntactic sugar for using promise in “blocking”, non-callback manner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84;p11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Architecture of Nodejs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Introduction</a:t>
            </a:r>
          </a:p>
        </p:txBody>
      </p:sp>
      <p:sp>
        <p:nvSpPr>
          <p:cNvPr id="235" name="Google Shape;85;p11"/>
          <p:cNvSpPr txBox="1"/>
          <p:nvPr>
            <p:ph type="sldNum" sz="quarter" idx="4294967295"/>
          </p:nvPr>
        </p:nvSpPr>
        <p:spPr>
          <a:xfrm>
            <a:off x="15514290" y="8555225"/>
            <a:ext cx="127001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36" name="Google Shape;86;p11"/>
          <p:cNvSpPr txBox="1"/>
          <p:nvPr>
            <p:ph type="body" idx="21"/>
          </p:nvPr>
        </p:nvSpPr>
        <p:spPr>
          <a:xfrm>
            <a:off x="514199" y="1879874"/>
            <a:ext cx="5394602" cy="6550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381000">
              <a:lnSpc>
                <a:spcPct val="110000"/>
              </a:lnSpc>
              <a:buClr>
                <a:srgbClr val="535353"/>
              </a:buClr>
              <a:buSzPts val="2400"/>
              <a:defRPr b="1" sz="2400">
                <a:solidFill>
                  <a:srgbClr val="27262E"/>
                </a:solidFill>
              </a:defRPr>
            </a:pPr>
            <a:r>
              <a:t>V8 </a:t>
            </a:r>
            <a:r>
              <a:rPr b="0"/>
              <a:t> as the JS execution engine</a:t>
            </a:r>
          </a:p>
          <a:p>
            <a:pPr indent="-381000">
              <a:lnSpc>
                <a:spcPct val="110000"/>
              </a:lnSpc>
              <a:buClr>
                <a:srgbClr val="535353"/>
              </a:buClr>
              <a:buSzPts val="2400"/>
              <a:defRPr b="1" sz="2400">
                <a:solidFill>
                  <a:srgbClr val="27262E"/>
                </a:solidFill>
              </a:defRPr>
            </a:pPr>
            <a:r>
              <a:t>Node bindings </a:t>
            </a:r>
            <a:r>
              <a:rPr b="0"/>
              <a:t>to provide the server side operations for JS code</a:t>
            </a:r>
          </a:p>
          <a:p>
            <a:pPr indent="-381000">
              <a:lnSpc>
                <a:spcPct val="110000"/>
              </a:lnSpc>
              <a:buClr>
                <a:srgbClr val="535353"/>
              </a:buClr>
              <a:buSzPts val="2400"/>
              <a:defRPr b="1" sz="2400">
                <a:solidFill>
                  <a:srgbClr val="27262E"/>
                </a:solidFill>
              </a:defRPr>
            </a:pPr>
            <a:r>
              <a:t>Libuv</a:t>
            </a:r>
            <a:r>
              <a:rPr b="0"/>
              <a:t> to handle the event loop for resolving promises (callbacks)</a:t>
            </a:r>
          </a:p>
          <a:p>
            <a:pPr indent="-381000">
              <a:lnSpc>
                <a:spcPct val="110000"/>
              </a:lnSpc>
              <a:buClr>
                <a:srgbClr val="27262E"/>
              </a:buClr>
              <a:buSzPts val="2400"/>
              <a:defRPr b="1" sz="2400">
                <a:solidFill>
                  <a:srgbClr val="27262E"/>
                </a:solidFill>
              </a:defRPr>
            </a:pPr>
            <a:r>
              <a:t>Libio</a:t>
            </a:r>
            <a:r>
              <a:rPr b="0"/>
              <a:t> to handle thread pool</a:t>
            </a:r>
          </a:p>
          <a:p>
            <a:pPr indent="-381000">
              <a:lnSpc>
                <a:spcPct val="110000"/>
              </a:lnSpc>
              <a:buClr>
                <a:srgbClr val="535353"/>
              </a:buClr>
              <a:buSzPts val="2400"/>
              <a:defRPr b="1" sz="2400">
                <a:solidFill>
                  <a:srgbClr val="27262E"/>
                </a:solidFill>
              </a:defRPr>
            </a:pPr>
            <a:r>
              <a:t>Stdlib</a:t>
            </a:r>
            <a:r>
              <a:rPr b="0"/>
              <a:t> as a common foundation for user applications.</a:t>
            </a:r>
          </a:p>
        </p:txBody>
      </p:sp>
      <p:pic>
        <p:nvPicPr>
          <p:cNvPr id="237" name="Google Shape;88;p11" descr="Google Shape;88;p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1200" y="1804637"/>
            <a:ext cx="10042399" cy="502820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Google Shape;89;p11"/>
          <p:cNvSpPr txBox="1"/>
          <p:nvPr/>
        </p:nvSpPr>
        <p:spPr>
          <a:xfrm>
            <a:off x="10301199" y="6985250"/>
            <a:ext cx="7980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chemeClr val="accent1">
                    <a:lumOff val="11225"/>
                  </a:schemeClr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94;p12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The problems of Architecture of Nodejs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Introduction</a:t>
            </a:r>
          </a:p>
        </p:txBody>
      </p:sp>
      <p:sp>
        <p:nvSpPr>
          <p:cNvPr id="241" name="Google Shape;95;p12"/>
          <p:cNvSpPr txBox="1"/>
          <p:nvPr>
            <p:ph type="sldNum" sz="quarter" idx="4294967295"/>
          </p:nvPr>
        </p:nvSpPr>
        <p:spPr>
          <a:xfrm>
            <a:off x="15514290" y="8555225"/>
            <a:ext cx="127001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42" name="Google Shape;96;p12"/>
          <p:cNvSpPr txBox="1"/>
          <p:nvPr>
            <p:ph type="body" idx="21"/>
          </p:nvPr>
        </p:nvSpPr>
        <p:spPr>
          <a:xfrm>
            <a:off x="514199" y="1892574"/>
            <a:ext cx="14870102" cy="6550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381000">
              <a:lnSpc>
                <a:spcPct val="110000"/>
              </a:lnSpc>
              <a:buClr>
                <a:srgbClr val="535353"/>
              </a:buClr>
              <a:buSzPts val="2400"/>
              <a:defRPr b="1" sz="2400">
                <a:solidFill>
                  <a:srgbClr val="27262E"/>
                </a:solidFill>
              </a:defRPr>
            </a:pPr>
            <a:r>
              <a:t>Security </a:t>
            </a:r>
            <a:r>
              <a:rPr b="0"/>
              <a:t>is totally neglected - nodejs code has all the power as other server-side code, regardless the great security provided by v8 engine </a:t>
            </a:r>
          </a:p>
          <a:p>
            <a:pPr lvl="1" indent="-381000">
              <a:lnSpc>
                <a:spcPct val="110000"/>
              </a:lnSpc>
              <a:buClr>
                <a:srgbClr val="27262E"/>
              </a:buClr>
              <a:buSzPts val="2400"/>
              <a:defRPr sz="2400">
                <a:solidFill>
                  <a:srgbClr val="27262E"/>
                </a:solidFill>
              </a:defRPr>
            </a:pPr>
            <a:r>
              <a:t>it is a big shame that nodejs app need to be containerized when v8 isolate itself is a sandbox</a:t>
            </a:r>
          </a:p>
          <a:p>
            <a:pPr lvl="1" indent="-381000">
              <a:lnSpc>
                <a:spcPct val="110000"/>
              </a:lnSpc>
              <a:buClr>
                <a:srgbClr val="27262E"/>
              </a:buClr>
              <a:buSzPts val="2400"/>
              <a:defRPr sz="2400">
                <a:solidFill>
                  <a:srgbClr val="27262E"/>
                </a:solidFill>
              </a:defRPr>
            </a:pPr>
            <a:r>
              <a:t>the bindings could have been built with fine-grained permission system while not</a:t>
            </a:r>
          </a:p>
          <a:p>
            <a:pPr indent="-381000">
              <a:lnSpc>
                <a:spcPct val="110000"/>
              </a:lnSpc>
              <a:buClr>
                <a:srgbClr val="535353"/>
              </a:buClr>
              <a:buSzPts val="2400"/>
              <a:defRPr sz="2400">
                <a:solidFill>
                  <a:srgbClr val="27262E"/>
                </a:solidFill>
              </a:defRPr>
            </a:pPr>
            <a:r>
              <a:t>No</a:t>
            </a:r>
            <a:r>
              <a:rPr b="1"/>
              <a:t> clean separation </a:t>
            </a:r>
          </a:p>
          <a:p>
            <a:pPr lvl="1" indent="-381000">
              <a:lnSpc>
                <a:spcPct val="110000"/>
              </a:lnSpc>
              <a:buClr>
                <a:srgbClr val="27262E"/>
              </a:buClr>
              <a:buSzPts val="2400"/>
              <a:defRPr sz="2400">
                <a:solidFill>
                  <a:srgbClr val="27262E"/>
                </a:solidFill>
              </a:defRPr>
            </a:pPr>
            <a:r>
              <a:t>adding/removing operations is hard if you’re not a node core developer (or at least good C++/v8 eng)</a:t>
            </a:r>
          </a:p>
          <a:p>
            <a:pPr lvl="1" indent="-381000">
              <a:lnSpc>
                <a:spcPct val="110000"/>
              </a:lnSpc>
              <a:buClr>
                <a:srgbClr val="27262E"/>
              </a:buClr>
              <a:buSzPts val="2400"/>
              <a:defRPr sz="2400">
                <a:solidFill>
                  <a:srgbClr val="27262E"/>
                </a:solidFill>
              </a:defRPr>
            </a:pPr>
            <a:r>
              <a:t>cannot easily just grab part of the node core and use it as a building block to wrap your own engine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103;p13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So, how deno solved this?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Introduction</a:t>
            </a:r>
          </a:p>
        </p:txBody>
      </p:sp>
      <p:sp>
        <p:nvSpPr>
          <p:cNvPr id="245" name="Google Shape;104;p13"/>
          <p:cNvSpPr txBox="1"/>
          <p:nvPr>
            <p:ph type="sldNum" sz="quarter" idx="4294967295"/>
          </p:nvPr>
        </p:nvSpPr>
        <p:spPr>
          <a:xfrm>
            <a:off x="15514290" y="8555225"/>
            <a:ext cx="127001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46" name="Google Shape;105;p13" descr="Google Shape;105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1775" y="1718862"/>
            <a:ext cx="13080095" cy="7186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110;p14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ext/ops: Reconcept v8 bindings to “syscall”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How deno solved this?</a:t>
            </a:r>
          </a:p>
        </p:txBody>
      </p:sp>
      <p:sp>
        <p:nvSpPr>
          <p:cNvPr id="249" name="Google Shape;111;p14"/>
          <p:cNvSpPr txBox="1"/>
          <p:nvPr>
            <p:ph type="sldNum" sz="quarter" idx="4294967295"/>
          </p:nvPr>
        </p:nvSpPr>
        <p:spPr>
          <a:xfrm>
            <a:off x="15514290" y="8555225"/>
            <a:ext cx="127001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50" name="Google Shape;112;p14"/>
          <p:cNvSpPr txBox="1"/>
          <p:nvPr>
            <p:ph type="body" idx="21"/>
          </p:nvPr>
        </p:nvSpPr>
        <p:spPr>
          <a:xfrm>
            <a:off x="507999" y="2225749"/>
            <a:ext cx="7959602" cy="5713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Concept-wise, it has a strong implication now</a:t>
            </a:r>
          </a:p>
          <a:p>
            <a:pPr marL="571500" indent="-20637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syscall will be added cautiously</a:t>
            </a:r>
          </a:p>
          <a:p>
            <a:pPr marL="571500" indent="-20637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3rd party cannot just randomly add a new syscall without your awareness</a:t>
            </a:r>
          </a:p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It has its own clearly defined layer</a:t>
            </a:r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adding metrics / permissions / etc. a lot easier</a:t>
            </a:r>
          </a:p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rid vs fd, just as ops vs syscall</a:t>
            </a:r>
          </a:p>
        </p:txBody>
      </p:sp>
      <p:grpSp>
        <p:nvGrpSpPr>
          <p:cNvPr id="253" name="Google Shape;113;p14"/>
          <p:cNvGrpSpPr/>
          <p:nvPr/>
        </p:nvGrpSpPr>
        <p:grpSpPr>
          <a:xfrm>
            <a:off x="8620000" y="1580062"/>
            <a:ext cx="6733801" cy="3118793"/>
            <a:chOff x="0" y="0"/>
            <a:chExt cx="6733799" cy="3118792"/>
          </a:xfrm>
        </p:grpSpPr>
        <p:sp>
          <p:nvSpPr>
            <p:cNvPr id="251" name="Google Shape;114;p14"/>
            <p:cNvSpPr/>
            <p:nvPr/>
          </p:nvSpPr>
          <p:spPr>
            <a:xfrm>
              <a:off x="0" y="0"/>
              <a:ext cx="6733800" cy="3118793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2" name="Google Shape;115;p14"/>
            <p:cNvSpPr txBox="1"/>
            <p:nvPr/>
          </p:nvSpPr>
          <p:spPr>
            <a:xfrm>
              <a:off x="157499" y="160254"/>
              <a:ext cx="6342601" cy="2461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1700">
                  <a:solidFill>
                    <a:srgbClr val="202122"/>
                  </a:solidFill>
                </a:defRPr>
              </a:pPr>
              <a:r>
                <a:t>In </a:t>
              </a:r>
              <a:r>
                <a:rPr>
                  <a:solidFill>
                    <a:schemeClr val="accent1">
                      <a:lumOff val="11225"/>
                    </a:schemeClr>
                  </a:solidFill>
                  <a:uFill>
                    <a:solidFill>
                      <a:srgbClr val="0000FF"/>
                    </a:solidFill>
                  </a:uFill>
                  <a:hlinkClick r:id="rId2" invalidUrl="" action="" tgtFrame="" tooltip="" history="1" highlightClick="0" endSnd="0"/>
                </a:rPr>
                <a:t>computing</a:t>
              </a:r>
              <a:r>
                <a:t>, a </a:t>
              </a:r>
              <a:r>
                <a:rPr b="1"/>
                <a:t>system call</a:t>
              </a:r>
              <a:r>
                <a:t> (commonly abbreviated to </a:t>
              </a:r>
              <a:r>
                <a:rPr b="1"/>
                <a:t>syscall</a:t>
              </a:r>
              <a:r>
                <a:t>) is the programmatic way in which a </a:t>
              </a:r>
              <a:r>
                <a:rPr>
                  <a:solidFill>
                    <a:schemeClr val="accent1">
                      <a:lumOff val="11225"/>
                    </a:schemeClr>
                  </a:solidFill>
                  <a:uFill>
                    <a:solidFill>
                      <a:srgbClr val="0000FF"/>
                    </a:solidFill>
                  </a:uFill>
                  <a:hlinkClick r:id="rId3" invalidUrl="" action="" tgtFrame="" tooltip="" history="1" highlightClick="0" endSnd="0"/>
                </a:rPr>
                <a:t>computer program</a:t>
              </a:r>
              <a:r>
                <a:t> requests a service from the </a:t>
              </a:r>
              <a:r>
                <a:rPr>
                  <a:solidFill>
                    <a:schemeClr val="accent1">
                      <a:lumOff val="11225"/>
                    </a:schemeClr>
                  </a:solidFill>
                  <a:uFill>
                    <a:solidFill>
                      <a:srgbClr val="0000FF"/>
                    </a:solidFill>
                  </a:uFill>
                  <a:hlinkClick r:id="rId4" invalidUrl="" action="" tgtFrame="" tooltip="" history="1" highlightClick="0" endSnd="0"/>
                </a:rPr>
                <a:t>kernel</a:t>
              </a:r>
              <a:r>
                <a:t> of the </a:t>
              </a:r>
              <a:r>
                <a:rPr>
                  <a:solidFill>
                    <a:schemeClr val="accent1">
                      <a:lumOff val="11225"/>
                    </a:schemeClr>
                  </a:solidFill>
                  <a:uFill>
                    <a:solidFill>
                      <a:srgbClr val="0000FF"/>
                    </a:solidFill>
                  </a:uFill>
                  <a:hlinkClick r:id="rId5" invalidUrl="" action="" tgtFrame="" tooltip="" history="1" highlightClick="0" endSnd="0"/>
                </a:rPr>
                <a:t>operating system</a:t>
              </a:r>
              <a:r>
                <a:t> on which it is executed. This may include hardware-related services (for example, accessing a </a:t>
              </a:r>
              <a:r>
                <a:rPr>
                  <a:solidFill>
                    <a:schemeClr val="accent1">
                      <a:lumOff val="11225"/>
                    </a:schemeClr>
                  </a:solidFill>
                  <a:uFill>
                    <a:solidFill>
                      <a:srgbClr val="0000FF"/>
                    </a:solidFill>
                  </a:uFill>
                  <a:hlinkClick r:id="rId6" invalidUrl="" action="" tgtFrame="" tooltip="" history="1" highlightClick="0" endSnd="0"/>
                </a:rPr>
                <a:t>hard disk drive</a:t>
              </a:r>
              <a:r>
                <a:t> or accessing the device's camera), creation and execution of new </a:t>
              </a:r>
              <a:r>
                <a:rPr>
                  <a:solidFill>
                    <a:schemeClr val="accent1">
                      <a:lumOff val="11225"/>
                    </a:schemeClr>
                  </a:solidFill>
                  <a:uFill>
                    <a:solidFill>
                      <a:srgbClr val="0000FF"/>
                    </a:solidFill>
                  </a:uFill>
                  <a:hlinkClick r:id="rId7" invalidUrl="" action="" tgtFrame="" tooltip="" history="1" highlightClick="0" endSnd="0"/>
                </a:rPr>
                <a:t>processes</a:t>
              </a:r>
              <a:r>
                <a:t>, and communication with integral </a:t>
              </a:r>
              <a:r>
                <a:rPr>
                  <a:solidFill>
                    <a:schemeClr val="accent1">
                      <a:lumOff val="11225"/>
                    </a:schemeClr>
                  </a:solidFill>
                  <a:uFill>
                    <a:solidFill>
                      <a:srgbClr val="0000FF"/>
                    </a:solidFill>
                  </a:uFill>
                  <a:hlinkClick r:id="rId8" invalidUrl="" action="" tgtFrame="" tooltip="" history="1" highlightClick="0" endSnd="0"/>
                </a:rPr>
                <a:t>kernel services</a:t>
              </a:r>
              <a:r>
                <a:t> such as </a:t>
              </a:r>
              <a:r>
                <a:rPr>
                  <a:solidFill>
                    <a:schemeClr val="accent1">
                      <a:lumOff val="11225"/>
                    </a:schemeClr>
                  </a:solidFill>
                  <a:uFill>
                    <a:solidFill>
                      <a:srgbClr val="0000FF"/>
                    </a:solidFill>
                  </a:uFill>
                  <a:hlinkClick r:id="rId9" invalidUrl="" action="" tgtFrame="" tooltip="" history="1" highlightClick="0" endSnd="0"/>
                </a:rPr>
                <a:t>process scheduling</a:t>
              </a:r>
              <a:r>
                <a:t>. System calls provide an essential interface between a process and the operating system. - </a:t>
              </a:r>
              <a:r>
                <a:rPr>
                  <a:solidFill>
                    <a:schemeClr val="accent1">
                      <a:lumOff val="11225"/>
                    </a:schemeClr>
                  </a:solidFill>
                  <a:uFill>
                    <a:solidFill>
                      <a:srgbClr val="0000FF"/>
                    </a:solidFill>
                  </a:uFill>
                  <a:hlinkClick r:id="rId10" invalidUrl="" action="" tgtFrame="" tooltip="" history="1" highlightClick="0" endSnd="0"/>
                </a:rPr>
                <a:t>wikipedia</a:t>
              </a:r>
            </a:p>
          </p:txBody>
        </p:sp>
      </p:grpSp>
      <p:pic>
        <p:nvPicPr>
          <p:cNvPr id="254" name="Google Shape;116;p14" descr="Google Shape;116;p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20000" y="4815375"/>
            <a:ext cx="6733803" cy="3701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121;p15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Let’s write a “hello world” binding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How deno solved this?</a:t>
            </a:r>
          </a:p>
        </p:txBody>
      </p:sp>
      <p:sp>
        <p:nvSpPr>
          <p:cNvPr id="257" name="Google Shape;122;p15"/>
          <p:cNvSpPr txBox="1"/>
          <p:nvPr>
            <p:ph type="sldNum" sz="quarter" idx="4294967295"/>
          </p:nvPr>
        </p:nvSpPr>
        <p:spPr>
          <a:xfrm>
            <a:off x="15514290" y="8555225"/>
            <a:ext cx="127001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oogle Shape;123;p15"/>
          <p:cNvGrpSpPr/>
          <p:nvPr/>
        </p:nvGrpSpPr>
        <p:grpSpPr>
          <a:xfrm>
            <a:off x="379849" y="1964050"/>
            <a:ext cx="6253502" cy="6079200"/>
            <a:chOff x="0" y="0"/>
            <a:chExt cx="6253500" cy="6079199"/>
          </a:xfrm>
        </p:grpSpPr>
        <p:sp>
          <p:nvSpPr>
            <p:cNvPr id="258" name="Google Shape;124;p15"/>
            <p:cNvSpPr/>
            <p:nvPr/>
          </p:nvSpPr>
          <p:spPr>
            <a:xfrm>
              <a:off x="-1" y="0"/>
              <a:ext cx="6253502" cy="6079200"/>
            </a:xfrm>
            <a:prstGeom prst="rect">
              <a:avLst/>
            </a:prstGeom>
            <a:solidFill>
              <a:srgbClr val="FFFFFF">
                <a:alpha val="9410"/>
              </a:srgbClr>
            </a:solidFill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9" name="Google Shape;125;p15"/>
            <p:cNvSpPr txBox="1"/>
            <p:nvPr/>
          </p:nvSpPr>
          <p:spPr>
            <a:xfrm>
              <a:off x="347399" y="-1"/>
              <a:ext cx="5558702" cy="5760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#include </a:t>
              </a:r>
              <a:r>
                <a:rPr>
                  <a:solidFill>
                    <a:srgbClr val="388E3C"/>
                  </a:solidFill>
                </a:rPr>
                <a:t>&lt;node.h&gt;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</a:p>
            <a:p>
              <a:pPr>
                <a:lnSpc>
                  <a:spcPct val="115000"/>
                </a:lnSpc>
                <a:defRPr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namespace</a:t>
              </a:r>
              <a:r>
                <a:rPr>
                  <a:solidFill>
                    <a:srgbClr val="37474F"/>
                  </a:solidFill>
                </a:rPr>
                <a:t> demo {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</a:p>
            <a:p>
              <a:pPr>
                <a:lnSpc>
                  <a:spcPct val="115000"/>
                </a:lnSpc>
                <a:defRPr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using</a:t>
              </a:r>
              <a:r>
                <a:rPr>
                  <a:solidFill>
                    <a:srgbClr val="37474F"/>
                  </a:solidFill>
                </a:rPr>
                <a:t> v8::FunctionCallbackInfo;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15000"/>
                </a:lnSpc>
                <a:defRPr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using</a:t>
              </a:r>
              <a:r>
                <a:rPr>
                  <a:solidFill>
                    <a:srgbClr val="37474F"/>
                  </a:solidFill>
                </a:rPr>
                <a:t> v8::Isolate;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15000"/>
                </a:lnSpc>
                <a:defRPr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using</a:t>
              </a:r>
              <a:r>
                <a:rPr>
                  <a:solidFill>
                    <a:srgbClr val="37474F"/>
                  </a:solidFill>
                </a:rPr>
                <a:t> v8::Local;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15000"/>
                </a:lnSpc>
                <a:defRPr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using</a:t>
              </a:r>
              <a:r>
                <a:rPr>
                  <a:solidFill>
                    <a:srgbClr val="37474F"/>
                  </a:solidFill>
                </a:rPr>
                <a:t> v8::Object;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15000"/>
                </a:lnSpc>
                <a:defRPr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using</a:t>
              </a:r>
              <a:r>
                <a:rPr>
                  <a:solidFill>
                    <a:srgbClr val="37474F"/>
                  </a:solidFill>
                </a:rPr>
                <a:t> v8::String;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15000"/>
                </a:lnSpc>
                <a:defRPr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using</a:t>
              </a:r>
              <a:r>
                <a:rPr>
                  <a:solidFill>
                    <a:srgbClr val="37474F"/>
                  </a:solidFill>
                </a:rPr>
                <a:t> v8::Value;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</a:p>
            <a:p>
              <a:pPr>
                <a:lnSpc>
                  <a:spcPct val="115000"/>
                </a:lnSpc>
                <a:defRPr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void</a:t>
              </a:r>
              <a:r>
                <a:rPr>
                  <a:solidFill>
                    <a:srgbClr val="37474F"/>
                  </a:solidFill>
                </a:rPr>
                <a:t> Method(</a:t>
              </a:r>
              <a:r>
                <a:t>const</a:t>
              </a:r>
              <a:r>
                <a:rPr>
                  <a:solidFill>
                    <a:srgbClr val="37474F"/>
                  </a:solidFill>
                </a:rPr>
                <a:t> FunctionCallbackInfo&lt;Value&gt;&amp; args) {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Isolate* isolate = args.GetIsolate();</a:t>
              </a: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args.GetReturnValue().Set(</a:t>
              </a:r>
              <a:r>
                <a:rPr>
                  <a:solidFill>
                    <a:srgbClr val="9C27B0"/>
                  </a:solidFill>
                </a:rPr>
                <a:t>String</a:t>
              </a:r>
              <a:r>
                <a:t>::NewFromUtf8(</a:t>
              </a: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    isolate, </a:t>
              </a:r>
              <a:r>
                <a:rPr>
                  <a:solidFill>
                    <a:srgbClr val="388E3C"/>
                  </a:solidFill>
                </a:rPr>
                <a:t>"world"</a:t>
              </a:r>
              <a:r>
                <a:t>).ToLocalChecked());</a:t>
              </a: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}</a:t>
              </a: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</a:p>
            <a:p>
              <a:pPr>
                <a:lnSpc>
                  <a:spcPct val="115000"/>
                </a:lnSpc>
                <a:defRPr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void</a:t>
              </a:r>
              <a:r>
                <a:rPr>
                  <a:solidFill>
                    <a:srgbClr val="37474F"/>
                  </a:solidFill>
                </a:rPr>
                <a:t> Initialize(Local&lt;Object&gt; exports) {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NODE_SET_METHOD(exports, </a:t>
              </a:r>
              <a:r>
                <a:rPr>
                  <a:solidFill>
                    <a:srgbClr val="388E3C"/>
                  </a:solidFill>
                </a:rPr>
                <a:t>"hello"</a:t>
              </a:r>
              <a:r>
                <a:t>, Method);</a:t>
              </a: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}</a:t>
              </a: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NODE_MODULE(NODE_GYP_MODULE_NAME, Initialize)</a:t>
              </a:r>
            </a:p>
            <a:p>
              <a:pPr>
                <a:lnSpc>
                  <a:spcPct val="115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</a:p>
            <a:p>
              <a:pPr>
                <a:lnSpc>
                  <a:spcPct val="150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}  </a:t>
              </a:r>
              <a:r>
                <a:rPr>
                  <a:solidFill>
                    <a:srgbClr val="D81B60"/>
                  </a:solidFill>
                </a:rPr>
                <a:t>// namespace demo</a:t>
              </a:r>
            </a:p>
          </p:txBody>
        </p:sp>
      </p:grpSp>
      <p:sp>
        <p:nvSpPr>
          <p:cNvPr id="261" name="Google Shape;126;p15"/>
          <p:cNvSpPr txBox="1"/>
          <p:nvPr/>
        </p:nvSpPr>
        <p:spPr>
          <a:xfrm>
            <a:off x="2380950" y="7643175"/>
            <a:ext cx="7596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chemeClr val="accent1">
                    <a:lumOff val="11225"/>
                  </a:schemeClr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sng">
                <a:solidFill>
                  <a:schemeClr val="accent1"/>
                </a:solidFill>
                <a:uFillTx/>
              </a:defRPr>
            </a:pPr>
            <a:r>
              <a:rPr u="none">
                <a:solidFill>
                  <a:schemeClr val="accent1">
                    <a:lumOff val="11225"/>
                  </a:schemeClr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source</a:t>
            </a:r>
          </a:p>
        </p:txBody>
      </p:sp>
      <p:grpSp>
        <p:nvGrpSpPr>
          <p:cNvPr id="264" name="Google Shape;127;p15"/>
          <p:cNvGrpSpPr/>
          <p:nvPr/>
        </p:nvGrpSpPr>
        <p:grpSpPr>
          <a:xfrm>
            <a:off x="7906749" y="1964050"/>
            <a:ext cx="6253501" cy="6079200"/>
            <a:chOff x="0" y="0"/>
            <a:chExt cx="6253500" cy="6079199"/>
          </a:xfrm>
        </p:grpSpPr>
        <p:sp>
          <p:nvSpPr>
            <p:cNvPr id="262" name="Google Shape;128;p15"/>
            <p:cNvSpPr/>
            <p:nvPr/>
          </p:nvSpPr>
          <p:spPr>
            <a:xfrm>
              <a:off x="-1" y="0"/>
              <a:ext cx="6253502" cy="6079200"/>
            </a:xfrm>
            <a:prstGeom prst="rect">
              <a:avLst/>
            </a:prstGeom>
            <a:solidFill>
              <a:srgbClr val="FFFFFF">
                <a:alpha val="9410"/>
              </a:srgbClr>
            </a:solidFill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3" name="Google Shape;129;p15"/>
            <p:cNvSpPr txBox="1"/>
            <p:nvPr/>
          </p:nvSpPr>
          <p:spPr>
            <a:xfrm>
              <a:off x="565049" y="1344149"/>
              <a:ext cx="5123402" cy="33266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1300">
                  <a:solidFill>
                    <a:srgbClr val="D81B60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// Rust code (“kernel space”)</a:t>
              </a:r>
              <a:endParaRPr>
                <a:solidFill>
                  <a:srgbClr val="37474F"/>
                </a:solidFill>
              </a:endParaRPr>
            </a:p>
            <a:p>
              <a:pPr>
                <a:defRPr sz="1300">
                  <a:solidFill>
                    <a:srgbClr val="9C27B0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#[op]</a:t>
              </a:r>
              <a:endParaRPr>
                <a:solidFill>
                  <a:srgbClr val="37474F"/>
                </a:solidFill>
              </a:endParaRPr>
            </a:p>
            <a:p>
              <a:pPr>
                <a:defRPr sz="13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fn</a:t>
              </a:r>
              <a:r>
                <a:rPr>
                  <a:solidFill>
                    <a:srgbClr val="37474F"/>
                  </a:solidFill>
                </a:rPr>
                <a:t> op_hello(name: </a:t>
              </a:r>
              <a:r>
                <a:rPr>
                  <a:solidFill>
                    <a:srgbClr val="9C27B0"/>
                  </a:solidFill>
                </a:rPr>
                <a:t>String</a:t>
              </a:r>
              <a:r>
                <a:rPr>
                  <a:solidFill>
                    <a:srgbClr val="37474F"/>
                  </a:solidFill>
                </a:rPr>
                <a:t>) -&gt; </a:t>
              </a:r>
              <a:r>
                <a:rPr>
                  <a:solidFill>
                    <a:srgbClr val="9C27B0"/>
                  </a:solidFill>
                </a:rPr>
                <a:t>String</a:t>
              </a:r>
              <a:r>
                <a:rPr>
                  <a:solidFill>
                    <a:srgbClr val="37474F"/>
                  </a:solidFill>
                </a:rPr>
                <a:t> {</a:t>
              </a:r>
              <a:endParaRPr>
                <a:solidFill>
                  <a:srgbClr val="37474F"/>
                </a:solidFill>
              </a:endParaRPr>
            </a:p>
            <a:p>
              <a:pPr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format!</a:t>
              </a:r>
              <a:r>
                <a:t>(“</a:t>
              </a:r>
              <a:r>
                <a:rPr>
                  <a:solidFill>
                    <a:srgbClr val="9C27B0"/>
                  </a:solidFill>
                </a:rPr>
                <a:t>Hello</a:t>
              </a:r>
              <a:r>
                <a:t> {name}”)</a:t>
              </a:r>
            </a:p>
            <a:p>
              <a:pPr>
                <a:lnSpc>
                  <a:spcPct val="150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}</a:t>
              </a:r>
            </a:p>
            <a:p>
              <a:pPr>
                <a:lnSpc>
                  <a:spcPct val="150000"/>
                </a:lnSpc>
              </a:pPr>
            </a:p>
            <a:p>
              <a:pPr>
                <a:lnSpc>
                  <a:spcPct val="150000"/>
                </a:lnSpc>
              </a:pPr>
            </a:p>
            <a:p>
              <a:pPr>
                <a:defRPr sz="1300">
                  <a:solidFill>
                    <a:srgbClr val="D81B60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// JS bootstrap code (“user space”)</a:t>
              </a:r>
              <a:endParaRPr>
                <a:solidFill>
                  <a:srgbClr val="37474F"/>
                </a:solidFill>
              </a:endParaRPr>
            </a:p>
            <a:p>
              <a:pPr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((</a:t>
              </a:r>
              <a:r>
                <a:rPr>
                  <a:solidFill>
                    <a:srgbClr val="C53929"/>
                  </a:solidFill>
                </a:rPr>
                <a:t>window</a:t>
              </a:r>
              <a:r>
                <a:t>) =&gt; {</a:t>
              </a:r>
            </a:p>
            <a:p>
              <a:pPr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function</a:t>
              </a:r>
              <a:r>
                <a:t> hello(name) {</a:t>
              </a:r>
            </a:p>
            <a:p>
              <a:pPr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  </a:t>
              </a:r>
              <a:r>
                <a:rPr>
                  <a:solidFill>
                    <a:srgbClr val="3F51B5"/>
                  </a:solidFill>
                </a:rPr>
                <a:t>return</a:t>
              </a:r>
              <a:r>
                <a:t> Deno.core.opSync(“op_hello”, name);</a:t>
              </a:r>
            </a:p>
            <a:p>
              <a:pPr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}</a:t>
              </a:r>
            </a:p>
            <a:p>
              <a:pPr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C53929"/>
                  </a:solidFill>
                </a:rPr>
                <a:t>window</a:t>
              </a:r>
              <a:r>
                <a:t>.hello = hello;</a:t>
              </a:r>
            </a:p>
            <a:p>
              <a:pPr>
                <a:lnSpc>
                  <a:spcPct val="150000"/>
                </a:lnSpc>
                <a:defRPr sz="13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})(</a:t>
              </a:r>
              <a:r>
                <a:rPr>
                  <a:solidFill>
                    <a:srgbClr val="3F51B5"/>
                  </a:solidFill>
                </a:rPr>
                <a:t>this</a:t>
              </a:r>
              <a:r>
                <a:t>);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134;p16"/>
          <p:cNvSpPr txBox="1"/>
          <p:nvPr>
            <p:ph type="body" sz="quarter" idx="1"/>
          </p:nvPr>
        </p:nvSpPr>
        <p:spPr>
          <a:xfrm>
            <a:off x="507998" y="502938"/>
            <a:ext cx="15240001" cy="1149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z="4000">
                <a:solidFill>
                  <a:srgbClr val="27262E"/>
                </a:solidFill>
              </a:defRPr>
            </a:pPr>
            <a:r>
              <a:t>permissions: Make JS(server) safe to run again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SzTx/>
              <a:buNone/>
              <a:defRPr sz="2400">
                <a:solidFill>
                  <a:schemeClr val="accent5"/>
                </a:solidFill>
              </a:defRPr>
            </a:pPr>
            <a:r>
              <a:t>How deno solved this?</a:t>
            </a:r>
          </a:p>
        </p:txBody>
      </p:sp>
      <p:sp>
        <p:nvSpPr>
          <p:cNvPr id="267" name="Google Shape;135;p16"/>
          <p:cNvSpPr txBox="1"/>
          <p:nvPr>
            <p:ph type="sldNum" sz="quarter" idx="4294967295"/>
          </p:nvPr>
        </p:nvSpPr>
        <p:spPr>
          <a:xfrm>
            <a:off x="15514290" y="8555225"/>
            <a:ext cx="127001" cy="17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68" name="Google Shape;136;p16"/>
          <p:cNvSpPr txBox="1"/>
          <p:nvPr>
            <p:ph type="body" idx="21"/>
          </p:nvPr>
        </p:nvSpPr>
        <p:spPr>
          <a:xfrm>
            <a:off x="507999" y="2225749"/>
            <a:ext cx="7959602" cy="5713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Permission layer limits the behavior of syscall</a:t>
            </a:r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if user didn’t “allow-net”, “op_listen” would fail</a:t>
            </a:r>
            <a:endParaRPr sz="2800"/>
          </a:p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By default, no permissions granted</a:t>
            </a:r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meaning you can only do computational JS</a:t>
            </a:r>
          </a:p>
          <a:p>
            <a:pPr marL="158750" indent="-222250">
              <a:lnSpc>
                <a:spcPct val="110000"/>
              </a:lnSpc>
              <a:buClr>
                <a:srgbClr val="535353"/>
              </a:buClr>
              <a:buSzPts val="2800"/>
              <a:buChar char="•"/>
              <a:defRPr sz="2800">
                <a:solidFill>
                  <a:srgbClr val="000000"/>
                </a:solidFill>
              </a:defRPr>
            </a:pPr>
            <a:r>
              <a:t>One could build a RBAC on top of this</a:t>
            </a:r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admin user’s script can do read/write/net for *</a:t>
            </a:r>
            <a:endParaRPr sz="2800"/>
          </a:p>
          <a:p>
            <a:pPr indent="-225425">
              <a:lnSpc>
                <a:spcPct val="110000"/>
              </a:lnSpc>
              <a:buClr>
                <a:srgbClr val="000000"/>
              </a:buClr>
              <a:buChar char="•"/>
              <a:defRPr>
                <a:solidFill>
                  <a:srgbClr val="000000"/>
                </a:solidFill>
              </a:defRPr>
            </a:pPr>
            <a:r>
              <a:t>standard user’s script can do read/write/net for xyz</a:t>
            </a:r>
          </a:p>
        </p:txBody>
      </p:sp>
      <p:grpSp>
        <p:nvGrpSpPr>
          <p:cNvPr id="271" name="Google Shape;137;p16"/>
          <p:cNvGrpSpPr/>
          <p:nvPr/>
        </p:nvGrpSpPr>
        <p:grpSpPr>
          <a:xfrm>
            <a:off x="8703499" y="1704122"/>
            <a:ext cx="6253501" cy="6228053"/>
            <a:chOff x="0" y="0"/>
            <a:chExt cx="6253500" cy="6228051"/>
          </a:xfrm>
        </p:grpSpPr>
        <p:sp>
          <p:nvSpPr>
            <p:cNvPr id="269" name="Google Shape;138;p16"/>
            <p:cNvSpPr/>
            <p:nvPr/>
          </p:nvSpPr>
          <p:spPr>
            <a:xfrm>
              <a:off x="0" y="0"/>
              <a:ext cx="6253501" cy="6189235"/>
            </a:xfrm>
            <a:prstGeom prst="rect">
              <a:avLst/>
            </a:prstGeom>
            <a:solidFill>
              <a:srgbClr val="FFFFFF">
                <a:alpha val="9410"/>
              </a:srgbClr>
            </a:solidFill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0" name="Google Shape;139;p16"/>
            <p:cNvSpPr txBox="1"/>
            <p:nvPr/>
          </p:nvSpPr>
          <p:spPr>
            <a:xfrm>
              <a:off x="354600" y="1"/>
              <a:ext cx="5544301" cy="6228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50000"/>
                </a:lnSpc>
                <a:defRPr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t>struct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Permissions</a:t>
              </a:r>
              <a:r>
                <a:rPr>
                  <a:solidFill>
                    <a:srgbClr val="37474F"/>
                  </a:solidFill>
                </a:rPr>
                <a:t> {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read: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ReadDescriptor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write: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WriteDescriptor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net: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NetDescriptor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env: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EnvDescriptor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run: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RunDescriptor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ffi: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FfiDescriptor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hrtime: </a:t>
              </a:r>
              <a:r>
                <a:rPr>
                  <a:solidFill>
                    <a:srgbClr val="9C27B0"/>
                  </a:solidFill>
                </a:rPr>
                <a:t>UnitPermission</a:t>
              </a:r>
              <a:r>
                <a:t>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}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</a:p>
            <a:p>
              <a:pPr>
                <a:lnSpc>
                  <a:spcPct val="150000"/>
                </a:lnSpc>
                <a:defRPr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t>struct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UnaryPermission</a:t>
              </a:r>
              <a:r>
                <a:rPr>
                  <a:solidFill>
                    <a:srgbClr val="37474F"/>
                  </a:solidFill>
                </a:rPr>
                <a:t>&lt;</a:t>
              </a:r>
              <a:r>
                <a:rPr>
                  <a:solidFill>
                    <a:srgbClr val="9C27B0"/>
                  </a:solidFill>
                </a:rPr>
                <a:t>T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rPr>
                  <a:solidFill>
                    <a:srgbClr val="9C27B0"/>
                  </a:solidFill>
                </a:rPr>
                <a:t>Eq</a:t>
              </a:r>
              <a:r>
                <a:rPr>
                  <a:solidFill>
                    <a:srgbClr val="37474F"/>
                  </a:solidFill>
                </a:rPr>
                <a:t> + </a:t>
              </a:r>
              <a:r>
                <a:rPr>
                  <a:solidFill>
                    <a:srgbClr val="9C27B0"/>
                  </a:solidFill>
                </a:rPr>
                <a:t>Hash</a:t>
              </a:r>
              <a:r>
                <a:rPr>
                  <a:solidFill>
                    <a:srgbClr val="37474F"/>
                  </a:solidFill>
                </a:rPr>
                <a:t>&gt; {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name: &amp;</a:t>
              </a:r>
              <a:r>
                <a:rPr>
                  <a:solidFill>
                    <a:srgbClr val="C53929"/>
                  </a:solidFill>
                </a:rPr>
                <a:t>'static</a:t>
              </a:r>
              <a:r>
                <a:t> </a:t>
              </a:r>
              <a:r>
                <a:rPr>
                  <a:solidFill>
                    <a:srgbClr val="3F51B5"/>
                  </a:solidFill>
                </a:rPr>
                <a:t>str</a:t>
              </a:r>
              <a:r>
                <a:t>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description: &amp;</a:t>
              </a:r>
              <a:r>
                <a:rPr>
                  <a:solidFill>
                    <a:srgbClr val="C53929"/>
                  </a:solidFill>
                </a:rPr>
                <a:t>'static</a:t>
              </a:r>
              <a:r>
                <a:t> </a:t>
              </a:r>
              <a:r>
                <a:rPr>
                  <a:solidFill>
                    <a:srgbClr val="3F51B5"/>
                  </a:solidFill>
                </a:rPr>
                <a:t>str</a:t>
              </a:r>
              <a:r>
                <a:t>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global_state: </a:t>
              </a:r>
              <a:r>
                <a:rPr>
                  <a:solidFill>
                    <a:srgbClr val="9C27B0"/>
                  </a:solidFill>
                </a:rPr>
                <a:t>PermissionState</a:t>
              </a:r>
              <a:r>
                <a:t>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granted_list: </a:t>
              </a:r>
              <a:r>
                <a:rPr>
                  <a:solidFill>
                    <a:srgbClr val="9C27B0"/>
                  </a:solidFill>
                </a:rPr>
                <a:t>HashSet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T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denied_list: </a:t>
              </a:r>
              <a:r>
                <a:rPr>
                  <a:solidFill>
                    <a:srgbClr val="9C27B0"/>
                  </a:solidFill>
                </a:rPr>
                <a:t>HashSet</a:t>
              </a:r>
              <a:r>
                <a:t>&lt;</a:t>
              </a:r>
              <a:r>
                <a:rPr>
                  <a:solidFill>
                    <a:srgbClr val="9C27B0"/>
                  </a:solidFill>
                </a:rPr>
                <a:t>T</a:t>
              </a:r>
              <a:r>
                <a:t>&gt;,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  </a:t>
              </a:r>
              <a:r>
                <a:rPr>
                  <a:solidFill>
                    <a:srgbClr val="3F51B5"/>
                  </a:solidFill>
                </a:rPr>
                <a:t>pub</a:t>
              </a:r>
              <a:r>
                <a:t> prompt: </a:t>
              </a:r>
              <a:r>
                <a:rPr>
                  <a:solidFill>
                    <a:srgbClr val="3F51B5"/>
                  </a:solidFill>
                </a:rPr>
                <a:t>bool</a:t>
              </a:r>
              <a:r>
                <a:t>,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}</a:t>
              </a:r>
            </a:p>
            <a:p>
              <a:pPr>
                <a:lnSpc>
                  <a:spcPct val="150000"/>
                </a:lnSpc>
                <a:defRPr sz="1200">
                  <a:solidFill>
                    <a:srgbClr val="37474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</a:p>
            <a:p>
              <a:pPr>
                <a:lnSpc>
                  <a:spcPct val="150000"/>
                </a:lnSpc>
                <a:defRPr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t>struct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ReadDescriptor</a:t>
              </a:r>
              <a:r>
                <a:rPr>
                  <a:solidFill>
                    <a:srgbClr val="37474F"/>
                  </a:solidFill>
                </a:rPr>
                <a:t>(</a:t>
              </a: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PathBuf</a:t>
              </a:r>
              <a:r>
                <a:rPr>
                  <a:solidFill>
                    <a:srgbClr val="37474F"/>
                  </a:solidFill>
                </a:rPr>
                <a:t>);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50000"/>
                </a:lnSpc>
                <a:defRPr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t>struct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WriteDescriptor</a:t>
              </a:r>
              <a:r>
                <a:rPr>
                  <a:solidFill>
                    <a:srgbClr val="37474F"/>
                  </a:solidFill>
                </a:rPr>
                <a:t>(</a:t>
              </a: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PathBuf</a:t>
              </a:r>
              <a:r>
                <a:rPr>
                  <a:solidFill>
                    <a:srgbClr val="37474F"/>
                  </a:solidFill>
                </a:rPr>
                <a:t>);</a:t>
              </a:r>
              <a:endParaRPr>
                <a:solidFill>
                  <a:srgbClr val="37474F"/>
                </a:solidFill>
              </a:endParaRPr>
            </a:p>
            <a:p>
              <a:pPr>
                <a:lnSpc>
                  <a:spcPct val="150000"/>
                </a:lnSpc>
                <a:defRPr sz="1200">
                  <a:solidFill>
                    <a:srgbClr val="3F51B5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t>struct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NetDescriptor</a:t>
              </a:r>
              <a:r>
                <a:rPr>
                  <a:solidFill>
                    <a:srgbClr val="37474F"/>
                  </a:solidFill>
                </a:rPr>
                <a:t>(</a:t>
              </a: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String</a:t>
              </a:r>
              <a:r>
                <a:rPr>
                  <a:solidFill>
                    <a:srgbClr val="37474F"/>
                  </a:solidFill>
                </a:rPr>
                <a:t>, </a:t>
              </a:r>
              <a:r>
                <a:t>pub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rPr>
                  <a:solidFill>
                    <a:srgbClr val="9C27B0"/>
                  </a:solidFill>
                </a:rPr>
                <a:t>Option</a:t>
              </a:r>
              <a:r>
                <a:rPr>
                  <a:solidFill>
                    <a:srgbClr val="37474F"/>
                  </a:solidFill>
                </a:rPr>
                <a:t>&lt;</a:t>
              </a:r>
              <a:r>
                <a:t>u16</a:t>
              </a:r>
              <a:r>
                <a:rPr>
                  <a:solidFill>
                    <a:srgbClr val="37474F"/>
                  </a:solidFill>
                </a:rPr>
                <a:t>&gt;);</a:t>
              </a:r>
              <a:endParaRPr>
                <a:solidFill>
                  <a:srgbClr val="37474F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501A"/>
      </a:accent1>
      <a:accent2>
        <a:srgbClr val="F29A38"/>
      </a:accent2>
      <a:accent3>
        <a:srgbClr val="BFBFBF"/>
      </a:accent3>
      <a:accent4>
        <a:srgbClr val="7E7E7E"/>
      </a:accent4>
      <a:accent5>
        <a:srgbClr val="707C86"/>
      </a:accent5>
      <a:accent6>
        <a:srgbClr val="26262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501A"/>
      </a:accent1>
      <a:accent2>
        <a:srgbClr val="F29A38"/>
      </a:accent2>
      <a:accent3>
        <a:srgbClr val="BFBFBF"/>
      </a:accent3>
      <a:accent4>
        <a:srgbClr val="7E7E7E"/>
      </a:accent4>
      <a:accent5>
        <a:srgbClr val="707C86"/>
      </a:accent5>
      <a:accent6>
        <a:srgbClr val="26262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